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21"/>
  </p:notesMasterIdLst>
  <p:sldIdLst>
    <p:sldId id="257" r:id="rId2"/>
    <p:sldId id="483" r:id="rId3"/>
    <p:sldId id="461" r:id="rId4"/>
    <p:sldId id="478" r:id="rId5"/>
    <p:sldId id="480" r:id="rId6"/>
    <p:sldId id="481" r:id="rId7"/>
    <p:sldId id="482" r:id="rId8"/>
    <p:sldId id="484" r:id="rId9"/>
    <p:sldId id="494" r:id="rId10"/>
    <p:sldId id="493" r:id="rId11"/>
    <p:sldId id="495" r:id="rId12"/>
    <p:sldId id="496" r:id="rId13"/>
    <p:sldId id="492" r:id="rId14"/>
    <p:sldId id="485" r:id="rId15"/>
    <p:sldId id="489" r:id="rId16"/>
    <p:sldId id="487" r:id="rId17"/>
    <p:sldId id="488" r:id="rId18"/>
    <p:sldId id="486" r:id="rId19"/>
    <p:sldId id="479" r:id="rId20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FFCC66"/>
    <a:srgbClr val="0076A3"/>
    <a:srgbClr val="800000"/>
    <a:srgbClr val="006600"/>
    <a:srgbClr val="FFCCFF"/>
    <a:srgbClr val="CCE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8" autoAdjust="0"/>
    <p:restoredTop sz="94605" autoAdjust="0"/>
  </p:normalViewPr>
  <p:slideViewPr>
    <p:cSldViewPr>
      <p:cViewPr varScale="1">
        <p:scale>
          <a:sx n="157" d="100"/>
          <a:sy n="157" d="100"/>
        </p:scale>
        <p:origin x="156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Ориентировочная потребность в оборудовании, материалах ОАО "Нафтан" на 2023г.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277767904881026E-2"/>
          <c:y val="0.20834474308524892"/>
          <c:w val="0.53068618430816006"/>
          <c:h val="0.71402779275780315"/>
        </c:manualLayout>
      </c:layout>
      <c:pieChart>
        <c:varyColors val="1"/>
        <c:ser>
          <c:idx val="0"/>
          <c:order val="0"/>
          <c:tx>
            <c:strRef>
              <c:f>Лист1!$C$2</c:f>
              <c:strCache>
                <c:ptCount val="1"/>
                <c:pt idx="0">
                  <c:v>Сумма, тыс. BYN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A1A-41A6-9DCC-5BA88EC06C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A1A-41A6-9DCC-5BA88EC06C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A1A-41A6-9DCC-5BA88EC06C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A1A-41A6-9DCC-5BA88EC06C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A1A-41A6-9DCC-5BA88EC06C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A1A-41A6-9DCC-5BA88EC06C5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A1A-41A6-9DCC-5BA88EC06C5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A1A-41A6-9DCC-5BA88EC06C5A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8A1A-41A6-9DCC-5BA88EC06C5A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A1A-41A6-9DCC-5BA88EC06C5A}"/>
              </c:ext>
            </c:extLst>
          </c:dPt>
          <c:dPt>
            <c:idx val="10"/>
            <c:bubble3D val="0"/>
            <c:spPr>
              <a:solidFill>
                <a:srgbClr val="99660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8A1A-41A6-9DCC-5BA88EC06C5A}"/>
              </c:ext>
            </c:extLst>
          </c:dPt>
          <c:dLbls>
            <c:dLbl>
              <c:idx val="0"/>
              <c:layout>
                <c:manualLayout>
                  <c:x val="-3.9101264315259808E-2"/>
                  <c:y val="-7.15982594101576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A5439C6-3233-49DC-9B22-547A6EB97753}" type="PERCENTAGE">
                      <a:rPr lang="en-US" sz="2400">
                        <a:solidFill>
                          <a:schemeClr val="bg1"/>
                        </a:solidFill>
                      </a:rPr>
                      <a:pPr>
                        <a:defRPr sz="24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BY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A1A-41A6-9DCC-5BA88EC06C5A}"/>
                </c:ext>
              </c:extLst>
            </c:dLbl>
            <c:dLbl>
              <c:idx val="1"/>
              <c:layout>
                <c:manualLayout>
                  <c:x val="-1.0408354067327858E-2"/>
                  <c:y val="2.4170232076193256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1A-41A6-9DCC-5BA88EC06C5A}"/>
                </c:ext>
              </c:extLst>
            </c:dLbl>
            <c:dLbl>
              <c:idx val="2"/>
              <c:layout>
                <c:manualLayout>
                  <c:x val="7.616468983325779E-2"/>
                  <c:y val="-9.0164532916932084E-3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1A-41A6-9DCC-5BA88EC06C5A}"/>
                </c:ext>
              </c:extLst>
            </c:dLbl>
            <c:dLbl>
              <c:idx val="3"/>
              <c:layout>
                <c:manualLayout>
                  <c:x val="-1.5380247661827684E-2"/>
                  <c:y val="-1.7409397084424738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A1A-41A6-9DCC-5BA88EC06C5A}"/>
                </c:ext>
              </c:extLst>
            </c:dLbl>
            <c:dLbl>
              <c:idx val="4"/>
              <c:layout>
                <c:manualLayout>
                  <c:x val="-7.1118758626557517E-3"/>
                  <c:y val="1.4697892543642791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A1A-41A6-9DCC-5BA88EC06C5A}"/>
                </c:ext>
              </c:extLst>
            </c:dLbl>
            <c:dLbl>
              <c:idx val="5"/>
              <c:layout>
                <c:manualLayout>
                  <c:x val="1.0312772275506094E-3"/>
                  <c:y val="-5.5954551494117127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A1A-41A6-9DCC-5BA88EC06C5A}"/>
                </c:ext>
              </c:extLst>
            </c:dLbl>
            <c:dLbl>
              <c:idx val="6"/>
              <c:layout>
                <c:manualLayout>
                  <c:x val="2.8124450117623574E-3"/>
                  <c:y val="-5.0094267480684108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A1A-41A6-9DCC-5BA88EC06C5A}"/>
                </c:ext>
              </c:extLst>
            </c:dLbl>
            <c:dLbl>
              <c:idx val="7"/>
              <c:layout>
                <c:manualLayout>
                  <c:x val="-1.5410759469514496E-2"/>
                  <c:y val="-8.1983794498216439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A1A-41A6-9DCC-5BA88EC06C5A}"/>
                </c:ext>
              </c:extLst>
            </c:dLbl>
            <c:dLbl>
              <c:idx val="8"/>
              <c:layout>
                <c:manualLayout>
                  <c:x val="-1.2072395880096689E-3"/>
                  <c:y val="-7.7301247026413875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A1A-41A6-9DCC-5BA88EC06C5A}"/>
                </c:ext>
              </c:extLst>
            </c:dLbl>
            <c:dLbl>
              <c:idx val="9"/>
              <c:layout>
                <c:manualLayout>
                  <c:x val="3.6163163149260373E-2"/>
                  <c:y val="-6.1378849329033015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A1A-41A6-9DCC-5BA88EC06C5A}"/>
                </c:ext>
              </c:extLst>
            </c:dLbl>
            <c:dLbl>
              <c:idx val="10"/>
              <c:layout>
                <c:manualLayout>
                  <c:x val="3.3975389985193546E-2"/>
                  <c:y val="-6.3610133301710719E-4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BY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A1A-41A6-9DCC-5BA88EC06C5A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BY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25400" cmpd="sng">
                  <a:solidFill>
                    <a:schemeClr val="bg1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Лист1!$B$3:$B$13</c:f>
              <c:strCache>
                <c:ptCount val="11"/>
                <c:pt idx="0">
                  <c:v>Катализаторы, присадки, химические компоненты</c:v>
                </c:pt>
                <c:pt idx="1">
                  <c:v>Насосно-компрессорное оборудование и запасные части </c:v>
                </c:pt>
                <c:pt idx="2">
                  <c:v>Нефтехимическое, теплообменное, резервуарное оборудование</c:v>
                </c:pt>
                <c:pt idx="3">
                  <c:v>Оборудование КИПиА</c:v>
                </c:pt>
                <c:pt idx="4">
                  <c:v>Электротехническое оборудование и материалы</c:v>
                </c:pt>
                <c:pt idx="5">
                  <c:v>Металлопрокат, трубы, детали трубопроводов</c:v>
                </c:pt>
                <c:pt idx="6">
                  <c:v>Тара и упаковка</c:v>
                </c:pt>
                <c:pt idx="7">
                  <c:v>Средства индивидуальной защиты</c:v>
                </c:pt>
                <c:pt idx="8">
                  <c:v>Трубопроводная арматура</c:v>
                </c:pt>
                <c:pt idx="9">
                  <c:v>Лабораторное оборудование и материалы</c:v>
                </c:pt>
                <c:pt idx="10">
                  <c:v>Прочее</c:v>
                </c:pt>
              </c:strCache>
            </c:strRef>
          </c:cat>
          <c:val>
            <c:numRef>
              <c:f>Лист1!$C$3:$C$13</c:f>
              <c:numCache>
                <c:formatCode>#,##0</c:formatCode>
                <c:ptCount val="11"/>
                <c:pt idx="0">
                  <c:v>63420</c:v>
                </c:pt>
                <c:pt idx="1">
                  <c:v>35805</c:v>
                </c:pt>
                <c:pt idx="2">
                  <c:v>31884</c:v>
                </c:pt>
                <c:pt idx="3">
                  <c:v>25623</c:v>
                </c:pt>
                <c:pt idx="4">
                  <c:v>13458</c:v>
                </c:pt>
                <c:pt idx="5">
                  <c:v>9940</c:v>
                </c:pt>
                <c:pt idx="6">
                  <c:v>7818</c:v>
                </c:pt>
                <c:pt idx="7">
                  <c:v>7804</c:v>
                </c:pt>
                <c:pt idx="8">
                  <c:v>6090</c:v>
                </c:pt>
                <c:pt idx="9">
                  <c:v>5478</c:v>
                </c:pt>
                <c:pt idx="10">
                  <c:v>22680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A1A-41A6-9DCC-5BA88EC06C5A}"/>
            </c:ext>
          </c:extLst>
        </c:ser>
        <c:ser>
          <c:idx val="1"/>
          <c:order val="1"/>
          <c:tx>
            <c:strRef>
              <c:f>Лист1!$D$2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8A1A-41A6-9DCC-5BA88EC06C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8A1A-41A6-9DCC-5BA88EC06C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8A1A-41A6-9DCC-5BA88EC06C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8A1A-41A6-9DCC-5BA88EC06C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8A1A-41A6-9DCC-5BA88EC06C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8A1A-41A6-9DCC-5BA88EC06C5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8A1A-41A6-9DCC-5BA88EC06C5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8A1A-41A6-9DCC-5BA88EC06C5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8A1A-41A6-9DCC-5BA88EC06C5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8A1A-41A6-9DCC-5BA88EC06C5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8A1A-41A6-9DCC-5BA88EC06C5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BY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Лист1!$B$3:$B$13</c:f>
              <c:strCache>
                <c:ptCount val="11"/>
                <c:pt idx="0">
                  <c:v>Катализаторы, присадки, химические компоненты</c:v>
                </c:pt>
                <c:pt idx="1">
                  <c:v>Насосно-компрессорное оборудование и запасные части </c:v>
                </c:pt>
                <c:pt idx="2">
                  <c:v>Нефтехимическое, теплообменное, резервуарное оборудование</c:v>
                </c:pt>
                <c:pt idx="3">
                  <c:v>Оборудование КИПиА</c:v>
                </c:pt>
                <c:pt idx="4">
                  <c:v>Электротехническое оборудование и материалы</c:v>
                </c:pt>
                <c:pt idx="5">
                  <c:v>Металлопрокат, трубы, детали трубопроводов</c:v>
                </c:pt>
                <c:pt idx="6">
                  <c:v>Тара и упаковка</c:v>
                </c:pt>
                <c:pt idx="7">
                  <c:v>Средства индивидуальной защиты</c:v>
                </c:pt>
                <c:pt idx="8">
                  <c:v>Трубопроводная арматура</c:v>
                </c:pt>
                <c:pt idx="9">
                  <c:v>Лабораторное оборудование и материалы</c:v>
                </c:pt>
                <c:pt idx="10">
                  <c:v>Прочее</c:v>
                </c:pt>
              </c:strCache>
            </c:strRef>
          </c:cat>
          <c:val>
            <c:numRef>
              <c:f>Лист1!$D$3:$D$13</c:f>
              <c:numCache>
                <c:formatCode>0.00</c:formatCode>
                <c:ptCount val="11"/>
                <c:pt idx="0">
                  <c:v>27.57391304347826</c:v>
                </c:pt>
                <c:pt idx="1">
                  <c:v>15.567391304347828</c:v>
                </c:pt>
                <c:pt idx="2">
                  <c:v>13.862608695652174</c:v>
                </c:pt>
                <c:pt idx="3">
                  <c:v>11.140434782608695</c:v>
                </c:pt>
                <c:pt idx="4">
                  <c:v>5.8513043478260869</c:v>
                </c:pt>
                <c:pt idx="5">
                  <c:v>4.321739130434783</c:v>
                </c:pt>
                <c:pt idx="6">
                  <c:v>3.3991304347826086</c:v>
                </c:pt>
                <c:pt idx="7">
                  <c:v>3.3930434782608696</c:v>
                </c:pt>
                <c:pt idx="8">
                  <c:v>2.6478260869565218</c:v>
                </c:pt>
                <c:pt idx="9">
                  <c:v>2.3817391304347826</c:v>
                </c:pt>
                <c:pt idx="10">
                  <c:v>9.8608695652173903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8A1A-41A6-9DCC-5BA88EC06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BY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BY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D8102D3-D4B0-4069-94EE-CE712A9090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0845" tIns="45423" rIns="90845" bIns="4542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A196F1-436E-4B76-A183-0DF2FD3FE5F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0845" tIns="45423" rIns="90845" bIns="4542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55B980E-DBBA-45AA-B699-618DDCBD3C25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08F72CD2-4FD8-44FD-BE77-CF21B234C4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8188"/>
            <a:ext cx="6577013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45" tIns="45423" rIns="90845" bIns="4542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C50D5C44-4FB5-4B9B-BD0F-41BC8416C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1825"/>
          </a:xfrm>
          <a:prstGeom prst="rect">
            <a:avLst/>
          </a:prstGeom>
        </p:spPr>
        <p:txBody>
          <a:bodyPr vert="horz" lIns="90845" tIns="45423" rIns="90845" bIns="45423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FC608-92C8-4172-A5FB-ACF2FB2D5A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0845" tIns="45423" rIns="90845" bIns="4542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13672D-6AD2-4AAD-9535-520122111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0845" tIns="45423" rIns="90845" bIns="4542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Calibri" panose="020F0502020204030204" pitchFamily="34" charset="0"/>
              </a:defRPr>
            </a:lvl1pPr>
          </a:lstStyle>
          <a:p>
            <a:fld id="{86B58115-586A-420E-AC3E-2938DE414E6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C9B3A84B-2304-43F9-909A-66365CC3DB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6600" indent="-2825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3475" indent="-22542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7500" indent="-22542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41525" indent="-22542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8725" indent="-2254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5925" indent="-2254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13125" indent="-2254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0325" indent="-2254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E7E015-C7FB-46A6-A2C4-E216F224D80A}" type="slidenum">
              <a:rPr lang="ru-RU" altLang="ru-RU">
                <a:latin typeface="Calibri" panose="020F0502020204030204" pitchFamily="34" charset="0"/>
              </a:rPr>
              <a:pPr/>
              <a:t>1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30CDC31-9729-4ADC-92E2-3D8CD12F49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732843AF-2C8A-4326-B5B0-4E8332A04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e-BY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E271442-6345-451B-A172-DA28F656013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54" tIns="45377" rIns="90754" bIns="45377" anchor="b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0E8CF691-45EC-4354-9064-45BC635E5464}" type="slidenum">
              <a:rPr lang="ru-RU" altLang="ru-RU">
                <a:latin typeface="Calibri" panose="020F0502020204030204" pitchFamily="34" charset="0"/>
              </a:rPr>
              <a:pPr algn="r" eaLnBrk="1" hangingPunct="1"/>
              <a:t>3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BD0C01C0-F1C4-45C0-B515-7A9ECD8413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963" y="739775"/>
            <a:ext cx="6573837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CCD06BDD-2D28-4424-B6A1-94EE038A0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686300"/>
            <a:ext cx="5389563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54" tIns="45377" rIns="90754" bIns="4537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e-BY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81BD7D1-3D4D-40BE-A0D5-E435165C48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54" tIns="45377" rIns="90754" bIns="45377" anchor="b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1197883F-D4DC-43A8-A4B8-7F12501517A8}" type="slidenum">
              <a:rPr lang="ru-RU" altLang="ru-RU">
                <a:latin typeface="Calibri" panose="020F0502020204030204" pitchFamily="34" charset="0"/>
              </a:rPr>
              <a:pPr algn="r" eaLnBrk="1" hangingPunct="1"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314A4DE-C0BA-43BA-811F-03CF64BA8B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963" y="739775"/>
            <a:ext cx="6573837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FB58876-2BD1-4D51-BDF2-6990694B1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686300"/>
            <a:ext cx="5389563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54" tIns="45377" rIns="90754" bIns="4537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e-BY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D3B7FBCC-B97A-4A00-9202-DC26F2D133B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54" tIns="45377" rIns="90754" bIns="45377" anchor="b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3C846E0E-8175-471A-8680-E1155E4AD3BF}" type="slidenum">
              <a:rPr lang="ru-RU" altLang="ru-RU">
                <a:latin typeface="Calibri" panose="020F0502020204030204" pitchFamily="34" charset="0"/>
              </a:rPr>
              <a:pPr algn="r" eaLnBrk="1" hangingPunct="1"/>
              <a:t>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115A970-4953-4C0A-8490-120C80D3B1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963" y="739775"/>
            <a:ext cx="6573837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28B31D7-67D2-4CBC-9C0E-245DE45E6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686300"/>
            <a:ext cx="5389563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54" tIns="45377" rIns="90754" bIns="4537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e-BY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6AFA0EBA-13F2-46EB-8C4B-3EA6A6F3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3FD40-55DF-4D88-A2CE-BBC6F9A1C9DC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A4976C43-3A01-4955-8392-92156356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E221A37E-DCF1-49D7-8AAC-EE96DAD85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C745-A51B-41A8-8483-371AEB2859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968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>
            <a:extLst>
              <a:ext uri="{FF2B5EF4-FFF2-40B4-BE49-F238E27FC236}">
                <a16:creationId xmlns:a16="http://schemas.microsoft.com/office/drawing/2014/main" id="{41E9E54A-C196-4268-B9BF-2E746CAF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2155E-2686-4E8D-B250-F0878ADDB6D9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3" name="Нижний колонтитул 21">
            <a:extLst>
              <a:ext uri="{FF2B5EF4-FFF2-40B4-BE49-F238E27FC236}">
                <a16:creationId xmlns:a16="http://schemas.microsoft.com/office/drawing/2014/main" id="{8D2CF868-2E01-4E07-97F7-52E3205C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>
            <a:extLst>
              <a:ext uri="{FF2B5EF4-FFF2-40B4-BE49-F238E27FC236}">
                <a16:creationId xmlns:a16="http://schemas.microsoft.com/office/drawing/2014/main" id="{7AC95AC7-4A5A-4737-BDDC-BFF85CB1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9939C-0E5C-4B06-AB91-CF65F24C81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481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723C32CF-91DE-4045-B1DF-8C6FC6DCF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03B86-A4D7-4095-BA2D-CD126024C212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9DA20317-8EAF-4AF1-AA83-9EC99903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E57A15AF-269C-4DE1-BFAA-C65F45EA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7BA85-7779-4BF4-8665-2A5DC9BCA2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171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>
            <a:extLst>
              <a:ext uri="{FF2B5EF4-FFF2-40B4-BE49-F238E27FC236}">
                <a16:creationId xmlns:a16="http://schemas.microsoft.com/office/drawing/2014/main" id="{7F126BDE-0484-4FA0-9F79-6C62FA20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81F7D-4702-42A3-B129-9C4F5D84A384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6" name="Нижний колонтитул 21">
            <a:extLst>
              <a:ext uri="{FF2B5EF4-FFF2-40B4-BE49-F238E27FC236}">
                <a16:creationId xmlns:a16="http://schemas.microsoft.com/office/drawing/2014/main" id="{B867A1B4-C966-4F59-8617-254E37B24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>
            <a:extLst>
              <a:ext uri="{FF2B5EF4-FFF2-40B4-BE49-F238E27FC236}">
                <a16:creationId xmlns:a16="http://schemas.microsoft.com/office/drawing/2014/main" id="{735F7EAA-015E-4925-B267-5B7A82A8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0E9F5-75CF-4892-B0E6-1877C53825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6738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9">
            <a:extLst>
              <a:ext uri="{FF2B5EF4-FFF2-40B4-BE49-F238E27FC236}">
                <a16:creationId xmlns:a16="http://schemas.microsoft.com/office/drawing/2014/main" id="{8C04FD5F-8B08-40DD-B6E7-5247D331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7343-A905-44A1-A172-44C295B08D7B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8" name="Нижний колонтитул 21">
            <a:extLst>
              <a:ext uri="{FF2B5EF4-FFF2-40B4-BE49-F238E27FC236}">
                <a16:creationId xmlns:a16="http://schemas.microsoft.com/office/drawing/2014/main" id="{5B2131F6-B6A5-4C7D-9C5D-552268E8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>
            <a:extLst>
              <a:ext uri="{FF2B5EF4-FFF2-40B4-BE49-F238E27FC236}">
                <a16:creationId xmlns:a16="http://schemas.microsoft.com/office/drawing/2014/main" id="{035AA299-B1C6-4C25-AC2A-07F855D1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16C62-CEC3-440A-A2A4-AB03944A61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305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>
            <a:extLst>
              <a:ext uri="{FF2B5EF4-FFF2-40B4-BE49-F238E27FC236}">
                <a16:creationId xmlns:a16="http://schemas.microsoft.com/office/drawing/2014/main" id="{F0F260D3-606F-47CB-AAAC-536D84167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5630B-17AC-4801-AE60-25F25BB457CD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4" name="Нижний колонтитул 21">
            <a:extLst>
              <a:ext uri="{FF2B5EF4-FFF2-40B4-BE49-F238E27FC236}">
                <a16:creationId xmlns:a16="http://schemas.microsoft.com/office/drawing/2014/main" id="{BD37AA4A-AA82-45E8-8890-6AE9F8AD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>
            <a:extLst>
              <a:ext uri="{FF2B5EF4-FFF2-40B4-BE49-F238E27FC236}">
                <a16:creationId xmlns:a16="http://schemas.microsoft.com/office/drawing/2014/main" id="{8481B9E5-BF01-40F9-AB1A-2CCF95AD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4D70C-A06E-4FC6-864C-7687B9976F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573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>
            <a:extLst>
              <a:ext uri="{FF2B5EF4-FFF2-40B4-BE49-F238E27FC236}">
                <a16:creationId xmlns:a16="http://schemas.microsoft.com/office/drawing/2014/main" id="{B6E15BF1-A9B4-4691-8161-CC408F72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73A8A-0B89-48C4-AE5A-BB444C70B344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6" name="Нижний колонтитул 21">
            <a:extLst>
              <a:ext uri="{FF2B5EF4-FFF2-40B4-BE49-F238E27FC236}">
                <a16:creationId xmlns:a16="http://schemas.microsoft.com/office/drawing/2014/main" id="{20AC1CA3-F89D-4928-8B6E-622FDC7B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>
            <a:extLst>
              <a:ext uri="{FF2B5EF4-FFF2-40B4-BE49-F238E27FC236}">
                <a16:creationId xmlns:a16="http://schemas.microsoft.com/office/drawing/2014/main" id="{7E15B869-5E76-41F9-97E0-729C94D8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368F9-53CB-4E51-9F09-E1EC0DD2FD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82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>
            <a:extLst>
              <a:ext uri="{FF2B5EF4-FFF2-40B4-BE49-F238E27FC236}">
                <a16:creationId xmlns:a16="http://schemas.microsoft.com/office/drawing/2014/main" id="{700DF86F-2CE9-4E81-9169-2E5C87DF77E9}"/>
              </a:ext>
            </a:extLst>
          </p:cNvPr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ый треугольник 5">
            <a:extLst>
              <a:ext uri="{FF2B5EF4-FFF2-40B4-BE49-F238E27FC236}">
                <a16:creationId xmlns:a16="http://schemas.microsoft.com/office/drawing/2014/main" id="{70603F58-CFA3-4E86-A624-AC2632E9AB9B}"/>
              </a:ext>
            </a:extLst>
          </p:cNvPr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олилиния 15">
            <a:extLst>
              <a:ext uri="{FF2B5EF4-FFF2-40B4-BE49-F238E27FC236}">
                <a16:creationId xmlns:a16="http://schemas.microsoft.com/office/drawing/2014/main" id="{2B8E57B5-B8ED-498E-97E9-CD8B88914E17}"/>
              </a:ext>
            </a:extLst>
          </p:cNvPr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Полилиния 16">
            <a:extLst>
              <a:ext uri="{FF2B5EF4-FFF2-40B4-BE49-F238E27FC236}">
                <a16:creationId xmlns:a16="http://schemas.microsoft.com/office/drawing/2014/main" id="{77E4DD03-6B3B-48F1-BB74-A1E59EDD7D16}"/>
              </a:ext>
            </a:extLst>
          </p:cNvPr>
          <p:cNvSpPr>
            <a:spLocks/>
          </p:cNvSpPr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4">
            <a:extLst>
              <a:ext uri="{FF2B5EF4-FFF2-40B4-BE49-F238E27FC236}">
                <a16:creationId xmlns:a16="http://schemas.microsoft.com/office/drawing/2014/main" id="{D17C22E3-57F3-4D2B-922D-67F37D0B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B2C9C-86DE-4034-AA57-5D5EEEB21646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10" name="Нижний колонтитул 5">
            <a:extLst>
              <a:ext uri="{FF2B5EF4-FFF2-40B4-BE49-F238E27FC236}">
                <a16:creationId xmlns:a16="http://schemas.microsoft.com/office/drawing/2014/main" id="{3DD57B60-56BD-4FC4-B204-2EBBF204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>
            <a:extLst>
              <a:ext uri="{FF2B5EF4-FFF2-40B4-BE49-F238E27FC236}">
                <a16:creationId xmlns:a16="http://schemas.microsoft.com/office/drawing/2014/main" id="{BDA951CD-0082-49AD-AE29-5378E22C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62DBF93-EAF3-48CA-8340-029FC6A5C4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67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ED4C6AD8-E446-4C11-8101-C586F60C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72EFC-B9DC-4309-BBBB-C393B52023B3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5C8A9364-805A-4873-BBC7-6B058429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3E1C2C4D-B173-41F4-BF9E-3764BB196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45B29-834B-44A5-8A2F-4066B3FAEC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249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8B385B0F-40C2-4AE9-976C-2C8F02C27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CC331-BB14-4803-B2A6-492E66089917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1CFD80DA-57F0-409A-9387-5E8EE841D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C088C969-5B1C-4248-987D-2080D7B8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3FD3-3451-426D-8D70-4FF8EFE950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955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935164"/>
            <a:ext cx="109728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45F6EB-23E7-432B-8F7D-B8674231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0B2E5-6258-4E7F-806C-4C01D22E4C13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84066-7A24-4A41-B100-DD073EC8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7B2CA3-03D6-4AC0-83DC-957FBD46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A03BA-1E1E-4098-A638-0D98367ECD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153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3ED85C3-3687-46F6-8F6C-87EACF8F2175}"/>
              </a:ext>
            </a:extLst>
          </p:cNvPr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61D1E959-1981-4241-ABE4-327C69D710B8}"/>
              </a:ext>
            </a:extLst>
          </p:cNvPr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Заголовок 8">
            <a:extLst>
              <a:ext uri="{FF2B5EF4-FFF2-40B4-BE49-F238E27FC236}">
                <a16:creationId xmlns:a16="http://schemas.microsoft.com/office/drawing/2014/main" id="{7E6D6095-137F-4727-B6EB-9809A23D19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9" name="Текст 29">
            <a:extLst>
              <a:ext uri="{FF2B5EF4-FFF2-40B4-BE49-F238E27FC236}">
                <a16:creationId xmlns:a16="http://schemas.microsoft.com/office/drawing/2014/main" id="{E3D0312A-DFD5-444F-9DEA-9C57B60C71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69C80B35-F776-405C-B5DC-355221D0A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EEA6F6-B913-4ADB-B969-873C9C45AA26}" type="datetimeFigureOut">
              <a:rPr lang="ru-RU"/>
              <a:pPr>
                <a:defRPr/>
              </a:pPr>
              <a:t>06.05.2022</a:t>
            </a:fld>
            <a:endParaRPr lang="ru-RU"/>
          </a:p>
        </p:txBody>
      </p:sp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FF3D804D-5DDA-4D89-A9F2-64261745F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6C5D794C-D61A-4D2D-AE80-D0EF4DFE8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D1EAEE"/>
                </a:solidFill>
                <a:latin typeface="Calibri" panose="020F0502020204030204" pitchFamily="34" charset="0"/>
              </a:defRPr>
            </a:lvl1pPr>
          </a:lstStyle>
          <a:p>
            <a:fld id="{D6D253DD-A9BE-4075-A6DF-82122273B659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33" name="Группа 1">
            <a:extLst>
              <a:ext uri="{FF2B5EF4-FFF2-40B4-BE49-F238E27FC236}">
                <a16:creationId xmlns:a16="http://schemas.microsoft.com/office/drawing/2014/main" id="{D1712E29-14FD-429C-9C0E-50350D0887A6}"/>
              </a:ext>
            </a:extLst>
          </p:cNvPr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14CC448-301C-4529-BE71-5B4AA7D0DEC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7F83012F-2AE2-4ED8-93C3-DA0C056AC56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6036" r:id="rId1"/>
    <p:sldLayoutId id="2147486037" r:id="rId2"/>
    <p:sldLayoutId id="2147486038" r:id="rId3"/>
    <p:sldLayoutId id="2147486039" r:id="rId4"/>
    <p:sldLayoutId id="2147486040" r:id="rId5"/>
    <p:sldLayoutId id="2147486041" r:id="rId6"/>
    <p:sldLayoutId id="2147486042" r:id="rId7"/>
    <p:sldLayoutId id="2147486043" r:id="rId8"/>
    <p:sldLayoutId id="2147486044" r:id="rId9"/>
    <p:sldLayoutId id="2147486034" r:id="rId10"/>
    <p:sldLayoutId id="21474860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naftan.by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>
            <a:extLst>
              <a:ext uri="{FF2B5EF4-FFF2-40B4-BE49-F238E27FC236}">
                <a16:creationId xmlns:a16="http://schemas.microsoft.com/office/drawing/2014/main" id="{8A366D69-18CA-4640-A172-2FD909B89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4581525"/>
            <a:ext cx="77771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endParaRPr lang="ru-RU" altLang="ru-RU" sz="3200" b="1">
              <a:latin typeface="Arial Narrow" panose="020B0606020202030204" pitchFamily="34" charset="0"/>
            </a:endParaRPr>
          </a:p>
          <a:p>
            <a:pPr algn="r" eaLnBrk="1" hangingPunct="1"/>
            <a:r>
              <a:rPr lang="ru-RU" altLang="ru-RU" sz="3200" b="1">
                <a:latin typeface="Arial Narrow" panose="020B0606020202030204" pitchFamily="34" charset="0"/>
              </a:rPr>
              <a:t>Открытое акционерное общество «НАФТАН»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9E0AFAF9-7AEF-4B3E-953A-AD2DD6788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8" y="5589588"/>
            <a:ext cx="165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endParaRPr lang="ru-RU" altLang="ru-RU" sz="1600">
              <a:latin typeface="Arial Narrow" panose="020B0606020202030204" pitchFamily="34" charset="0"/>
            </a:endParaRPr>
          </a:p>
          <a:p>
            <a:pPr algn="r" eaLnBrk="1" hangingPunct="1"/>
            <a:endParaRPr lang="ru-RU" altLang="ru-RU" sz="1600">
              <a:latin typeface="Arial Narrow" panose="020B0606020202030204" pitchFamily="34" charset="0"/>
            </a:endParaRPr>
          </a:p>
        </p:txBody>
      </p:sp>
      <p:sp>
        <p:nvSpPr>
          <p:cNvPr id="12292" name="Text Box 3">
            <a:extLst>
              <a:ext uri="{FF2B5EF4-FFF2-40B4-BE49-F238E27FC236}">
                <a16:creationId xmlns:a16="http://schemas.microsoft.com/office/drawing/2014/main" id="{C332849B-1894-42F1-A92D-A6CF4D489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549275"/>
            <a:ext cx="91678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endParaRPr lang="ru-RU" altLang="ru-RU" sz="3200" b="1">
              <a:latin typeface="Arial Narrow" panose="020B0606020202030204" pitchFamily="34" charset="0"/>
            </a:endParaRPr>
          </a:p>
          <a:p>
            <a:r>
              <a:rPr lang="ru-RU" altLang="ru-RU" sz="3200" b="1">
                <a:latin typeface="Arial Narrow" panose="020B0606020202030204" pitchFamily="34" charset="0"/>
              </a:rPr>
              <a:t>региональный бизнес-форум</a:t>
            </a:r>
          </a:p>
          <a:p>
            <a:endParaRPr lang="ru-RU" altLang="ru-RU" sz="3200" b="1">
              <a:latin typeface="Arial Narrow" panose="020B0606020202030204" pitchFamily="34" charset="0"/>
            </a:endParaRPr>
          </a:p>
          <a:p>
            <a:r>
              <a:rPr lang="ru-RU" altLang="ru-RU" sz="3200" b="1">
                <a:latin typeface="Arial Narrow" panose="020B0606020202030204" pitchFamily="34" charset="0"/>
              </a:rPr>
              <a:t>«НОВЫЕ ВЫЗОВЫ – </a:t>
            </a:r>
          </a:p>
          <a:p>
            <a:r>
              <a:rPr lang="ru-RU" altLang="ru-RU" sz="3200" b="1">
                <a:latin typeface="Arial Narrow" panose="020B0606020202030204" pitchFamily="34" charset="0"/>
              </a:rPr>
              <a:t>ВРЕМЯ ВОЗМОЖНОСТЕЙ»</a:t>
            </a:r>
          </a:p>
        </p:txBody>
      </p:sp>
      <p:sp>
        <p:nvSpPr>
          <p:cNvPr id="12293" name="Text Box 3">
            <a:extLst>
              <a:ext uri="{FF2B5EF4-FFF2-40B4-BE49-F238E27FC236}">
                <a16:creationId xmlns:a16="http://schemas.microsoft.com/office/drawing/2014/main" id="{9E1E4636-2F60-41E8-8B68-1158A6A69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5316538"/>
            <a:ext cx="5391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endParaRPr lang="ru-RU" altLang="ru-RU" sz="3200" b="1">
              <a:latin typeface="Arial Narrow" panose="020B0606020202030204" pitchFamily="34" charset="0"/>
            </a:endParaRPr>
          </a:p>
          <a:p>
            <a:r>
              <a:rPr lang="ru-RU" altLang="ru-RU" sz="2000" b="1">
                <a:latin typeface="Arial Narrow" panose="020B0606020202030204" pitchFamily="34" charset="0"/>
              </a:rPr>
              <a:t>5 мая 2022 г.</a:t>
            </a:r>
          </a:p>
          <a:p>
            <a:r>
              <a:rPr lang="ru-RU" altLang="ru-RU" sz="2000" b="1">
                <a:latin typeface="Arial Narrow" panose="020B0606020202030204" pitchFamily="34" charset="0"/>
              </a:rPr>
              <a:t>г.Новополоцк</a:t>
            </a: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2B8C510A-AEEB-4DAE-BFF1-6939C7D8E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009979"/>
            <a:ext cx="3157566" cy="2906634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6971F65-7963-4BDE-A221-E96849663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88640"/>
            <a:ext cx="10272712" cy="28877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ea typeface="+mn-ea"/>
                <a:cs typeface="+mn-cs"/>
              </a:rPr>
              <a:t>Услуги сторонних организаций, в оказании которых заинтересовано ОАО «Нафтан»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3F6053B-15AE-43EB-B14E-850023A1E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117600"/>
            <a:ext cx="92170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ru-RU" altLang="ru-RU" sz="1600" i="1" dirty="0">
                <a:solidFill>
                  <a:schemeClr val="bg1"/>
                </a:solidFill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</a:rPr>
              <a:t>- </a:t>
            </a:r>
            <a:r>
              <a:rPr lang="ru-RU" sz="1600" b="1" dirty="0">
                <a:solidFill>
                  <a:schemeClr val="bg1"/>
                </a:solidFill>
              </a:rPr>
              <a:t>применение </a:t>
            </a:r>
            <a:r>
              <a:rPr lang="ru-RU" sz="1600" b="1" dirty="0" err="1">
                <a:solidFill>
                  <a:schemeClr val="bg1"/>
                </a:solidFill>
              </a:rPr>
              <a:t>реинжениринга</a:t>
            </a:r>
            <a:r>
              <a:rPr lang="ru-RU" sz="1600" b="1" dirty="0">
                <a:solidFill>
                  <a:schemeClr val="bg1"/>
                </a:solidFill>
              </a:rPr>
              <a:t> (3-</a:t>
            </a:r>
            <a:r>
              <a:rPr lang="en-US" sz="1600" b="1" dirty="0">
                <a:solidFill>
                  <a:schemeClr val="bg1"/>
                </a:solidFill>
              </a:rPr>
              <a:t>D</a:t>
            </a:r>
            <a:r>
              <a:rPr lang="ru-RU" sz="1600" b="1" dirty="0">
                <a:solidFill>
                  <a:schemeClr val="bg1"/>
                </a:solidFill>
              </a:rPr>
              <a:t> моделирование с применением 3-</a:t>
            </a:r>
            <a:r>
              <a:rPr lang="en-US" sz="1600" b="1" dirty="0">
                <a:solidFill>
                  <a:schemeClr val="bg1"/>
                </a:solidFill>
              </a:rPr>
              <a:t>D</a:t>
            </a:r>
            <a:r>
              <a:rPr lang="ru-RU" sz="1600" b="1" dirty="0">
                <a:solidFill>
                  <a:schemeClr val="bg1"/>
                </a:solidFill>
              </a:rPr>
              <a:t> сканирования)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600" b="1" dirty="0">
                <a:solidFill>
                  <a:schemeClr val="bg1"/>
                </a:solidFill>
              </a:rPr>
              <a:t>освоение выпуска запасных частей для импортного оборудования;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600" b="1" dirty="0">
                <a:solidFill>
                  <a:schemeClr val="bg1"/>
                </a:solidFill>
              </a:rPr>
              <a:t>разработка/замена систем контроля и управления воздушными компрессорами;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ремонт электродвигателей;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техническое обслуживание источников бесперебойного питания, частотных преобразователей; 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профилактическое восстановление систем управления возбуждением синхронных электродвигателей;</a:t>
            </a:r>
          </a:p>
          <a:p>
            <a:pPr marL="171450" indent="-171450">
              <a:lnSpc>
                <a:spcPct val="150000"/>
              </a:lnSpc>
              <a:buFontTx/>
              <a:buChar char="-"/>
              <a:defRPr/>
            </a:pPr>
            <a:r>
              <a:rPr lang="ru-RU" sz="1600" b="1" dirty="0" err="1">
                <a:solidFill>
                  <a:schemeClr val="bg1"/>
                </a:solidFill>
              </a:rPr>
              <a:t>гидроструйная</a:t>
            </a:r>
            <a:r>
              <a:rPr lang="ru-RU" sz="1600" b="1" dirty="0">
                <a:solidFill>
                  <a:schemeClr val="bg1"/>
                </a:solidFill>
              </a:rPr>
              <a:t> чистка технологического оборудования и трубопроводов;</a:t>
            </a:r>
          </a:p>
          <a:p>
            <a:pPr marL="171450" indent="-171450">
              <a:lnSpc>
                <a:spcPct val="150000"/>
              </a:lnSpc>
              <a:buFontTx/>
              <a:buChar char="-"/>
              <a:defRPr/>
            </a:pPr>
            <a:r>
              <a:rPr lang="ru-RU" sz="1600" b="1" dirty="0">
                <a:solidFill>
                  <a:schemeClr val="bg1"/>
                </a:solidFill>
              </a:rPr>
              <a:t>«</a:t>
            </a:r>
            <a:r>
              <a:rPr lang="ru-RU" sz="1600" b="1" dirty="0" err="1">
                <a:solidFill>
                  <a:schemeClr val="bg1"/>
                </a:solidFill>
              </a:rPr>
              <a:t>пиггинг</a:t>
            </a:r>
            <a:r>
              <a:rPr lang="ru-RU" sz="1600" b="1" dirty="0">
                <a:solidFill>
                  <a:schemeClr val="bg1"/>
                </a:solidFill>
              </a:rPr>
              <a:t>» технологических змеевиков печей;</a:t>
            </a:r>
          </a:p>
          <a:p>
            <a:pPr marL="171450" indent="-171450">
              <a:lnSpc>
                <a:spcPct val="150000"/>
              </a:lnSpc>
              <a:buFontTx/>
              <a:buChar char="-"/>
              <a:defRPr/>
            </a:pPr>
            <a:r>
              <a:rPr lang="ru-RU" sz="1600" b="1" dirty="0">
                <a:solidFill>
                  <a:schemeClr val="bg1"/>
                </a:solidFill>
              </a:rPr>
              <a:t>аддитивное производство запасных частей из металла  (DMLS); </a:t>
            </a:r>
            <a:endParaRPr lang="ru-RU" altLang="ru-RU" sz="1600" b="1" i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Tx/>
              <a:buChar char="-"/>
              <a:defRPr/>
            </a:pPr>
            <a:r>
              <a:rPr lang="ru-RU" sz="1600" b="1" dirty="0">
                <a:solidFill>
                  <a:schemeClr val="bg1"/>
                </a:solidFill>
              </a:rPr>
              <a:t>инженерное сопровождение работ по техническому обслуживанию и ремонту механической части оборудования</a:t>
            </a:r>
          </a:p>
          <a:p>
            <a:pPr algn="ctr">
              <a:defRPr/>
            </a:pPr>
            <a:endParaRPr lang="en-US" altLang="ru-RU" sz="1800" i="1" dirty="0">
              <a:solidFill>
                <a:schemeClr val="bg1"/>
              </a:solidFill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3F306F41-3360-4099-918F-3DCE09FF5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10</a:t>
            </a:r>
            <a:endParaRPr lang="en-US" altLang="ru-RU">
              <a:solidFill>
                <a:schemeClr val="accent1"/>
              </a:solidFill>
            </a:endParaRPr>
          </a:p>
        </p:txBody>
      </p:sp>
      <p:pic>
        <p:nvPicPr>
          <p:cNvPr id="11" name="Объект 3">
            <a:extLst>
              <a:ext uri="{FF2B5EF4-FFF2-40B4-BE49-F238E27FC236}">
                <a16:creationId xmlns:a16="http://schemas.microsoft.com/office/drawing/2014/main" id="{593A8D8B-7E76-484C-8C21-1C26C1840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4797151"/>
            <a:ext cx="2436280" cy="22426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5607" name="Picture 7" descr="3D-сканеры в промышленности">
            <a:extLst>
              <a:ext uri="{FF2B5EF4-FFF2-40B4-BE49-F238E27FC236}">
                <a16:creationId xmlns:a16="http://schemas.microsoft.com/office/drawing/2014/main" id="{2868BB76-166F-4F9B-95EE-AF99EC11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603076"/>
            <a:ext cx="3799376" cy="253291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7">
            <a:extLst>
              <a:ext uri="{FF2B5EF4-FFF2-40B4-BE49-F238E27FC236}">
                <a16:creationId xmlns:a16="http://schemas.microsoft.com/office/drawing/2014/main" id="{59BB5933-388D-4B11-9F3D-20A44FECB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6581775"/>
            <a:ext cx="102536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100">
                <a:latin typeface="Century Gothic" panose="020B0502020202020204" pitchFamily="34" charset="0"/>
                <a:cs typeface="Times New Roman" panose="02020603050405020304" pitchFamily="18" charset="0"/>
              </a:rPr>
              <a:t>*Вся продукция и контактная информация представлена на сайте ОАО «Нафтан»: </a:t>
            </a:r>
            <a:r>
              <a:rPr lang="en-US" altLang="ru-RU" sz="1100" u="sng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www.naftan.by</a:t>
            </a:r>
            <a:endParaRPr lang="ru-RU" altLang="ru-RU" sz="110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27" name="Рисунок 4">
            <a:extLst>
              <a:ext uri="{FF2B5EF4-FFF2-40B4-BE49-F238E27FC236}">
                <a16:creationId xmlns:a16="http://schemas.microsoft.com/office/drawing/2014/main" id="{4ECBF590-8AE9-4666-ADF9-963EFB579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t="21481" r="11874" b="9074"/>
          <a:stretch>
            <a:fillRect/>
          </a:stretch>
        </p:blipFill>
        <p:spPr bwMode="auto">
          <a:xfrm>
            <a:off x="1509713" y="173038"/>
            <a:ext cx="9005887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>
            <a:extLst>
              <a:ext uri="{FF2B5EF4-FFF2-40B4-BE49-F238E27FC236}">
                <a16:creationId xmlns:a16="http://schemas.microsoft.com/office/drawing/2014/main" id="{D0D242C7-BF08-4DF7-A004-4CBD7DBCA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11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4">
            <a:extLst>
              <a:ext uri="{FF2B5EF4-FFF2-40B4-BE49-F238E27FC236}">
                <a16:creationId xmlns:a16="http://schemas.microsoft.com/office/drawing/2014/main" id="{B2E0E898-B834-4220-AC63-2A07E7742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29788" r="40451" b="20123"/>
          <a:stretch>
            <a:fillRect/>
          </a:stretch>
        </p:blipFill>
        <p:spPr bwMode="auto">
          <a:xfrm>
            <a:off x="419100" y="1149350"/>
            <a:ext cx="31400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5">
            <a:extLst>
              <a:ext uri="{FF2B5EF4-FFF2-40B4-BE49-F238E27FC236}">
                <a16:creationId xmlns:a16="http://schemas.microsoft.com/office/drawing/2014/main" id="{95DC84B7-DC29-4D5D-BF96-2A197FD6F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7" t="29788" r="23730" b="20123"/>
          <a:stretch>
            <a:fillRect/>
          </a:stretch>
        </p:blipFill>
        <p:spPr bwMode="auto">
          <a:xfrm>
            <a:off x="8637588" y="1149350"/>
            <a:ext cx="30067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ОАО НАФТАН">
            <a:extLst>
              <a:ext uri="{FF2B5EF4-FFF2-40B4-BE49-F238E27FC236}">
                <a16:creationId xmlns:a16="http://schemas.microsoft.com/office/drawing/2014/main" id="{BE1ECCC8-D788-4E82-A3EB-C3DFA780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233488"/>
            <a:ext cx="7064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belwax.by/assets/img/toplogo.png">
            <a:extLst>
              <a:ext uri="{FF2B5EF4-FFF2-40B4-BE49-F238E27FC236}">
                <a16:creationId xmlns:a16="http://schemas.microsoft.com/office/drawing/2014/main" id="{6B31DD15-CEBD-4AE6-9015-4E0D9917B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384300"/>
            <a:ext cx="755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3">
            <a:extLst>
              <a:ext uri="{FF2B5EF4-FFF2-40B4-BE49-F238E27FC236}">
                <a16:creationId xmlns:a16="http://schemas.microsoft.com/office/drawing/2014/main" id="{6A7C0EB5-91DC-4376-8880-7B7EBB19D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48131" r="13095" b="46225"/>
          <a:stretch>
            <a:fillRect/>
          </a:stretch>
        </p:blipFill>
        <p:spPr bwMode="auto">
          <a:xfrm>
            <a:off x="838200" y="441325"/>
            <a:ext cx="95932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7">
            <a:extLst>
              <a:ext uri="{FF2B5EF4-FFF2-40B4-BE49-F238E27FC236}">
                <a16:creationId xmlns:a16="http://schemas.microsoft.com/office/drawing/2014/main" id="{6D60CD00-C503-4808-8862-4D34F2390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4" t="31111" r="34721" b="41357"/>
          <a:stretch>
            <a:fillRect/>
          </a:stretch>
        </p:blipFill>
        <p:spPr bwMode="auto">
          <a:xfrm>
            <a:off x="3679825" y="1065213"/>
            <a:ext cx="46196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1">
            <a:extLst>
              <a:ext uri="{FF2B5EF4-FFF2-40B4-BE49-F238E27FC236}">
                <a16:creationId xmlns:a16="http://schemas.microsoft.com/office/drawing/2014/main" id="{DF6746A9-42E7-49F1-B6FF-E7F9199D2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5" t="60741" r="24306" b="38148"/>
          <a:stretch>
            <a:fillRect/>
          </a:stretch>
        </p:blipFill>
        <p:spPr bwMode="auto">
          <a:xfrm>
            <a:off x="3559175" y="3732213"/>
            <a:ext cx="4970463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12">
            <a:extLst>
              <a:ext uri="{FF2B5EF4-FFF2-40B4-BE49-F238E27FC236}">
                <a16:creationId xmlns:a16="http://schemas.microsoft.com/office/drawing/2014/main" id="{DE41B94D-E8A1-486A-AAAF-816047B8C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0" t="25555" r="10902" b="46667"/>
          <a:stretch>
            <a:fillRect/>
          </a:stretch>
        </p:blipFill>
        <p:spPr bwMode="auto">
          <a:xfrm>
            <a:off x="3679825" y="3968750"/>
            <a:ext cx="484981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2">
            <a:extLst>
              <a:ext uri="{FF2B5EF4-FFF2-40B4-BE49-F238E27FC236}">
                <a16:creationId xmlns:a16="http://schemas.microsoft.com/office/drawing/2014/main" id="{E8FA52A9-3CF6-4197-82A7-1E9D6DF8A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12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>
            <a:extLst>
              <a:ext uri="{FF2B5EF4-FFF2-40B4-BE49-F238E27FC236}">
                <a16:creationId xmlns:a16="http://schemas.microsoft.com/office/drawing/2014/main" id="{451CDD89-68A1-46EE-B6BE-0FB210651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5" t="32140" r="7063" b="10246"/>
          <a:stretch>
            <a:fillRect/>
          </a:stretch>
        </p:blipFill>
        <p:spPr bwMode="auto">
          <a:xfrm>
            <a:off x="1820863" y="942975"/>
            <a:ext cx="10269537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1">
            <a:extLst>
              <a:ext uri="{FF2B5EF4-FFF2-40B4-BE49-F238E27FC236}">
                <a16:creationId xmlns:a16="http://schemas.microsoft.com/office/drawing/2014/main" id="{CA2CB824-1670-45F6-8998-55AF24394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8" t="24937" r="37500" b="70618"/>
          <a:stretch>
            <a:fillRect/>
          </a:stretch>
        </p:blipFill>
        <p:spPr bwMode="auto">
          <a:xfrm>
            <a:off x="660400" y="485775"/>
            <a:ext cx="427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Объект 6" descr="Растворитель 646 0,9л Нафтан">
            <a:extLst>
              <a:ext uri="{FF2B5EF4-FFF2-40B4-BE49-F238E27FC236}">
                <a16:creationId xmlns:a16="http://schemas.microsoft.com/office/drawing/2014/main" id="{3D684881-BB85-488A-8EFE-AA1754581FD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978" r="28677" b="-978"/>
          <a:stretch>
            <a:fillRect/>
          </a:stretch>
        </p:blipFill>
        <p:spPr>
          <a:xfrm>
            <a:off x="215900" y="2108200"/>
            <a:ext cx="1706563" cy="3400425"/>
          </a:xfrm>
        </p:spPr>
      </p:pic>
      <p:sp>
        <p:nvSpPr>
          <p:cNvPr id="28677" name="Rectangle 2">
            <a:extLst>
              <a:ext uri="{FF2B5EF4-FFF2-40B4-BE49-F238E27FC236}">
                <a16:creationId xmlns:a16="http://schemas.microsoft.com/office/drawing/2014/main" id="{52BF54BB-CC02-401D-8A8A-4FF46D2DF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13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15642-60ED-4C73-892A-6C35EA8D6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142875"/>
            <a:ext cx="11377264" cy="63897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+mn-cs"/>
              </a:rPr>
              <a:t>Услуги, оказываемые ремонтными производствами </a:t>
            </a:r>
            <a:b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+mn-cs"/>
              </a:rPr>
              <a:t>нефтехимического комплекса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153C3E9-EA3D-4543-A5AC-AC4EAFD2B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1462088"/>
            <a:ext cx="10512425" cy="41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ремонт технологического оборудования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ревизия, ремонт, гидравлические испытания различного вида арматуры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ремонт грузоподъемных механизмов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ремонт вентиляционного, насосно-компрессорного, емкостного, теплообменного оборудования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 ремонт подъемно-транспортного и станочного оборудования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</a:t>
            </a:r>
            <a:r>
              <a:rPr lang="ru-RU" altLang="ru-RU" sz="1600" b="1" dirty="0">
                <a:solidFill>
                  <a:schemeClr val="bg1"/>
                </a:solidFill>
              </a:rPr>
              <a:t> сдача грузоподъемной техники в аренду</a:t>
            </a:r>
          </a:p>
          <a:p>
            <a:pPr>
              <a:lnSpc>
                <a:spcPct val="150000"/>
              </a:lnSpc>
              <a:defRPr/>
            </a:pPr>
            <a:endParaRPr 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1800" i="1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endParaRPr lang="en-US" altLang="ru-RU" sz="18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A41D82-9A3C-42E6-B474-C4E63D6F2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4" b="34903"/>
          <a:stretch/>
        </p:blipFill>
        <p:spPr>
          <a:xfrm>
            <a:off x="1138238" y="3560788"/>
            <a:ext cx="10058400" cy="3600400"/>
          </a:xfrm>
          <a:prstGeom prst="rect">
            <a:avLst/>
          </a:prstGeom>
          <a:effectLst>
            <a:softEdge rad="800100"/>
          </a:effectLst>
        </p:spPr>
      </p:pic>
      <p:pic>
        <p:nvPicPr>
          <p:cNvPr id="24586" name="Picture 10" descr="Правила установки станков в цеху">
            <a:extLst>
              <a:ext uri="{FF2B5EF4-FFF2-40B4-BE49-F238E27FC236}">
                <a16:creationId xmlns:a16="http://schemas.microsoft.com/office/drawing/2014/main" id="{955311DB-DD54-4BD7-9299-2ED470D1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609468"/>
            <a:ext cx="3888817" cy="220121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Rectangle 2">
            <a:extLst>
              <a:ext uri="{FF2B5EF4-FFF2-40B4-BE49-F238E27FC236}">
                <a16:creationId xmlns:a16="http://schemas.microsoft.com/office/drawing/2014/main" id="{44EA1F93-5D3A-4712-89EB-A29158E45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14</a:t>
            </a:r>
            <a:endParaRPr lang="en-US" altLang="ru-RU">
              <a:solidFill>
                <a:schemeClr val="accent1"/>
              </a:solidFill>
            </a:endParaRPr>
          </a:p>
        </p:txBody>
      </p:sp>
      <p:pic>
        <p:nvPicPr>
          <p:cNvPr id="10" name="Объект 3">
            <a:extLst>
              <a:ext uri="{FF2B5EF4-FFF2-40B4-BE49-F238E27FC236}">
                <a16:creationId xmlns:a16="http://schemas.microsoft.com/office/drawing/2014/main" id="{59E3325E-949C-4B9C-BBBF-83171A554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348" y="3129933"/>
            <a:ext cx="2436280" cy="224266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6FF78-F2B8-40C7-BBDE-9215F2931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704" y="0"/>
            <a:ext cx="10513168" cy="567632"/>
          </a:xfrm>
        </p:spPr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Услуги, оказываемые подразделениями нефтехимического комплекса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1C3CA05-384E-4683-96AC-42F83B6F8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2875"/>
            <a:ext cx="1157922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600" b="1" dirty="0">
                <a:solidFill>
                  <a:schemeClr val="bg1"/>
                </a:solidFill>
              </a:rPr>
              <a:t>ремонт средств измерений;</a:t>
            </a:r>
          </a:p>
          <a:p>
            <a:pPr>
              <a:lnSpc>
                <a:spcPct val="150000"/>
              </a:lnSpc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</a:rPr>
              <a:t>- ремонт и поверка средств измерений расхода (счетчики воды, расходомеры, ротаметры с максимальным расходом до 100м2) и давления (манометры с пределами измерения от — 100 кПа до 250 МПа).</a:t>
            </a:r>
          </a:p>
          <a:p>
            <a:pPr>
              <a:lnSpc>
                <a:spcPct val="150000"/>
              </a:lnSpc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600" b="1" dirty="0">
                <a:solidFill>
                  <a:schemeClr val="bg1"/>
                </a:solidFill>
              </a:rPr>
              <a:t>ремонт регулирующих и запорно-регулирующих клапанов                                                                                                   (</a:t>
            </a:r>
            <a:r>
              <a:rPr lang="en-US" sz="1600" b="1" dirty="0">
                <a:solidFill>
                  <a:schemeClr val="bg1"/>
                </a:solidFill>
              </a:rPr>
              <a:t>Emerson</a:t>
            </a:r>
            <a:r>
              <a:rPr lang="ru-RU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Fisher</a:t>
            </a:r>
            <a:r>
              <a:rPr lang="ru-RU" sz="1600" b="1" dirty="0">
                <a:solidFill>
                  <a:schemeClr val="bg1"/>
                </a:solidFill>
              </a:rPr>
              <a:t> , </a:t>
            </a:r>
            <a:r>
              <a:rPr lang="en-US" sz="1600" b="1" dirty="0" err="1">
                <a:solidFill>
                  <a:schemeClr val="bg1"/>
                </a:solidFill>
              </a:rPr>
              <a:t>Metso</a:t>
            </a:r>
            <a:r>
              <a:rPr lang="ru-RU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Samson</a:t>
            </a:r>
            <a:r>
              <a:rPr lang="ru-RU" sz="1600" b="1" dirty="0">
                <a:solidFill>
                  <a:schemeClr val="bg1"/>
                </a:solidFill>
              </a:rPr>
              <a:t>, РУСТ);</a:t>
            </a:r>
          </a:p>
          <a:p>
            <a:pPr>
              <a:lnSpc>
                <a:spcPct val="150000"/>
              </a:lnSpc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ru-RU" altLang="ru-RU" sz="16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600" b="1" dirty="0">
              <a:solidFill>
                <a:schemeClr val="bg1"/>
              </a:solidFill>
            </a:endParaRPr>
          </a:p>
          <a:p>
            <a:pPr>
              <a:defRPr/>
            </a:pPr>
            <a:endParaRPr lang="ru-RU" altLang="ru-RU" sz="16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1600" i="1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endParaRPr lang="en-US" altLang="ru-RU" sz="1600" i="1" dirty="0">
              <a:solidFill>
                <a:schemeClr val="bg1"/>
              </a:solidFill>
            </a:endParaRPr>
          </a:p>
        </p:txBody>
      </p:sp>
      <p:pic>
        <p:nvPicPr>
          <p:cNvPr id="49154" name="Picture 2" descr="Ремонт средств измерений">
            <a:extLst>
              <a:ext uri="{FF2B5EF4-FFF2-40B4-BE49-F238E27FC236}">
                <a16:creationId xmlns:a16="http://schemas.microsoft.com/office/drawing/2014/main" id="{1C8057D5-9DB4-4C22-8A38-6F740542B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408" y="4077072"/>
            <a:ext cx="5328592" cy="25075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Rectangle 2">
            <a:extLst>
              <a:ext uri="{FF2B5EF4-FFF2-40B4-BE49-F238E27FC236}">
                <a16:creationId xmlns:a16="http://schemas.microsoft.com/office/drawing/2014/main" id="{B2CDAB28-F528-460F-B779-0213CB667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15</a:t>
            </a:r>
            <a:endParaRPr lang="en-US" altLang="ru-RU">
              <a:solidFill>
                <a:schemeClr val="accent1"/>
              </a:solidFill>
            </a:endParaRP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A63DF3DF-AA52-402A-987A-1D32E24D4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416456"/>
            <a:ext cx="2436280" cy="224266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7EEF9-86B0-4E10-AFD3-C9D703DD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69080"/>
            <a:ext cx="11377264" cy="4229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+mn-cs"/>
              </a:rPr>
              <a:t>Услуги, оказываемые лабораториями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4E45340-6799-40C4-BE72-A99EB7A08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644650"/>
            <a:ext cx="59039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1800" b="1" u="sng">
                <a:solidFill>
                  <a:schemeClr val="bg1"/>
                </a:solidFill>
              </a:rPr>
              <a:t>Проводим испытания:</a:t>
            </a:r>
          </a:p>
          <a:p>
            <a:pPr>
              <a:lnSpc>
                <a:spcPct val="150000"/>
              </a:lnSpc>
            </a:pPr>
            <a:r>
              <a:rPr lang="ru-RU" altLang="ru-RU" sz="1800" b="1">
                <a:solidFill>
                  <a:schemeClr val="bg1"/>
                </a:solidFill>
              </a:rPr>
              <a:t>- бензина, реактивного топлива, дизельного топлива, смазочных масел, мазута, углеводородов ароматических, битумов, кислоты серной технической, растворителей;</a:t>
            </a:r>
          </a:p>
          <a:p>
            <a:pPr>
              <a:lnSpc>
                <a:spcPct val="150000"/>
              </a:lnSpc>
            </a:pPr>
            <a:endParaRPr lang="ru-RU" altLang="ru-RU" sz="18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altLang="ru-RU" sz="1800" b="1">
                <a:solidFill>
                  <a:schemeClr val="bg1"/>
                </a:solidFill>
              </a:rPr>
              <a:t>- дистиллированной воды, подземной, сточной и природной воды, почв, атмосферного воздуха</a:t>
            </a:r>
          </a:p>
          <a:p>
            <a:r>
              <a:rPr lang="ru-RU" altLang="ru-RU" sz="1800" i="1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7FD9744C-D4BD-407D-885A-A21488AE3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6237288"/>
            <a:ext cx="11233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400" i="1">
                <a:solidFill>
                  <a:schemeClr val="bg1"/>
                </a:solidFill>
              </a:rPr>
              <a:t>Аттестат аккредитации № </a:t>
            </a:r>
            <a:r>
              <a:rPr lang="en-US" altLang="ru-RU" sz="1400" i="1">
                <a:solidFill>
                  <a:schemeClr val="bg1"/>
                </a:solidFill>
              </a:rPr>
              <a:t>BY</a:t>
            </a:r>
            <a:r>
              <a:rPr lang="ru-RU" altLang="ru-RU" sz="1400" i="1">
                <a:solidFill>
                  <a:schemeClr val="bg1"/>
                </a:solidFill>
              </a:rPr>
              <a:t>/112 2.0051, срок действия до 23.10.2024, выдан органом по аккредитации Республики Беларусь.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pic>
        <p:nvPicPr>
          <p:cNvPr id="36868" name="Picture 4" descr="http://gazeta.naftan.by/wp-content/uploads/2022/03/%D0%95%D0%BA%D0%B0%D1%82%D0%B5%D1%80%D0%B8%D0%BD%D0%B0-%D0%A1%D1%82%D0%B5%D0%BB%D1%8C%D0%BC%D0%B0%D1%85_1.jpg">
            <a:extLst>
              <a:ext uri="{FF2B5EF4-FFF2-40B4-BE49-F238E27FC236}">
                <a16:creationId xmlns:a16="http://schemas.microsoft.com/office/drawing/2014/main" id="{43185480-711D-42C7-8879-6EF95D64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573016"/>
            <a:ext cx="4467020" cy="297596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Лаборатория климатических испытаний | ФГБУ &quot;ВНИИР&quot;">
            <a:extLst>
              <a:ext uri="{FF2B5EF4-FFF2-40B4-BE49-F238E27FC236}">
                <a16:creationId xmlns:a16="http://schemas.microsoft.com/office/drawing/2014/main" id="{A4E8DFB0-6A33-4463-A680-8F35F14B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72" y="833432"/>
            <a:ext cx="4321223" cy="28700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Экспертиза почвы">
            <a:extLst>
              <a:ext uri="{FF2B5EF4-FFF2-40B4-BE49-F238E27FC236}">
                <a16:creationId xmlns:a16="http://schemas.microsoft.com/office/drawing/2014/main" id="{90365811-D419-4BB8-9418-BC8FE4F44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630086"/>
            <a:ext cx="2351960" cy="15891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2" name="Rectangle 2">
            <a:extLst>
              <a:ext uri="{FF2B5EF4-FFF2-40B4-BE49-F238E27FC236}">
                <a16:creationId xmlns:a16="http://schemas.microsoft.com/office/drawing/2014/main" id="{D087E14B-9133-40D7-83ED-E79E94092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16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Изображение 4" descr="презентация 16x9">
            <a:extLst>
              <a:ext uri="{FF2B5EF4-FFF2-40B4-BE49-F238E27FC236}">
                <a16:creationId xmlns:a16="http://schemas.microsoft.com/office/drawing/2014/main" id="{EB9E1071-2822-4874-9C12-E7662302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588"/>
            <a:ext cx="1219835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23452231-4DFD-4E42-B562-5EBA665B8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17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64AFC9-C873-4DE2-BDF5-31DCB1584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" y="1527204"/>
            <a:ext cx="6841374" cy="455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444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C365A-209D-476C-B774-7C0AC3468924}"/>
              </a:ext>
            </a:extLst>
          </p:cNvPr>
          <p:cNvSpPr txBox="1"/>
          <p:nvPr/>
        </p:nvSpPr>
        <p:spPr>
          <a:xfrm>
            <a:off x="1" y="135961"/>
            <a:ext cx="12192000" cy="1077218"/>
          </a:xfrm>
          <a:prstGeom prst="rect">
            <a:avLst/>
          </a:prstGeom>
          <a:noFill/>
          <a:effectLst>
            <a:glow rad="457200">
              <a:schemeClr val="accent1">
                <a:lumMod val="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dirty="0">
                <a:ln w="63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6063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Санаторий «Нафтан» 1 категории </a:t>
            </a:r>
          </a:p>
          <a:p>
            <a:pPr algn="ctr">
              <a:defRPr/>
            </a:pPr>
            <a:r>
              <a:rPr lang="ru-RU" sz="3200" b="1" i="1" dirty="0">
                <a:ln w="63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6063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приглашает на оздоровление!</a:t>
            </a:r>
          </a:p>
        </p:txBody>
      </p:sp>
      <p:pic>
        <p:nvPicPr>
          <p:cNvPr id="33796" name="Picture 80">
            <a:extLst>
              <a:ext uri="{FF2B5EF4-FFF2-40B4-BE49-F238E27FC236}">
                <a16:creationId xmlns:a16="http://schemas.microsoft.com/office/drawing/2014/main" id="{C941A718-6F02-4CC3-8285-33A4A03A1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1219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TextBox 7">
            <a:extLst>
              <a:ext uri="{FF2B5EF4-FFF2-40B4-BE49-F238E27FC236}">
                <a16:creationId xmlns:a16="http://schemas.microsoft.com/office/drawing/2014/main" id="{3DFF633B-6F36-46B9-BB40-B1B38996C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6276975"/>
            <a:ext cx="5694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Новополоцк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47D27-9CA9-411C-B497-618BBD1C86B5}"/>
              </a:ext>
            </a:extLst>
          </p:cNvPr>
          <p:cNvSpPr txBox="1"/>
          <p:nvPr/>
        </p:nvSpPr>
        <p:spPr>
          <a:xfrm>
            <a:off x="7032625" y="1989138"/>
            <a:ext cx="4953000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лечебная база</a:t>
            </a:r>
          </a:p>
          <a:p>
            <a:pPr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медицинских профиля         (кардиология, неврология, урология)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70 лечебно-санаторных услуг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(в т.ч. МРТ, стоматология, барокамера)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путевки Про-Кардио-тур, Велнес-тур и Постковид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учеными Витебского медуниверситета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Бассейн, тренажерный зал, настольный теннис и бильярд</a:t>
            </a:r>
          </a:p>
        </p:txBody>
      </p:sp>
      <p:sp>
        <p:nvSpPr>
          <p:cNvPr id="33799" name="Rectangle 2">
            <a:extLst>
              <a:ext uri="{FF2B5EF4-FFF2-40B4-BE49-F238E27FC236}">
                <a16:creationId xmlns:a16="http://schemas.microsoft.com/office/drawing/2014/main" id="{07E94B38-97E1-45F9-9A63-D5C5AE20A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18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DD769-B7E5-4DFF-ABDB-8F36AF08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980728"/>
            <a:ext cx="83058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br>
              <a:rPr lang="ru-RU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</a:rPr>
              <a:t>Желаем реализации возможностей, благополучия и процветания!</a:t>
            </a:r>
            <a:endParaRPr lang="en-US" sz="3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819" name="Прямоугольник 7">
            <a:extLst>
              <a:ext uri="{FF2B5EF4-FFF2-40B4-BE49-F238E27FC236}">
                <a16:creationId xmlns:a16="http://schemas.microsoft.com/office/drawing/2014/main" id="{05CEF99F-17BC-4895-84B9-174A9458B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374900"/>
            <a:ext cx="287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400" b="1">
                <a:solidFill>
                  <a:schemeClr val="accent1"/>
                </a:solidFill>
              </a:rPr>
              <a:t>www.naftan.by</a:t>
            </a:r>
            <a:endParaRPr lang="ru-RU" altLang="ru-RU" sz="2000"/>
          </a:p>
        </p:txBody>
      </p:sp>
      <p:sp>
        <p:nvSpPr>
          <p:cNvPr id="34820" name="Прямоугольник 7">
            <a:extLst>
              <a:ext uri="{FF2B5EF4-FFF2-40B4-BE49-F238E27FC236}">
                <a16:creationId xmlns:a16="http://schemas.microsoft.com/office/drawing/2014/main" id="{F0DCCCEF-E700-44A0-9083-B401BB059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4430713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400" b="1">
                <a:solidFill>
                  <a:schemeClr val="accent1"/>
                </a:solidFill>
              </a:rPr>
              <a:t>www.</a:t>
            </a:r>
            <a:r>
              <a:rPr lang="en-US" altLang="ru-RU" sz="2400" b="1">
                <a:solidFill>
                  <a:schemeClr val="accent1"/>
                </a:solidFill>
              </a:rPr>
              <a:t>nstrans</a:t>
            </a:r>
            <a:r>
              <a:rPr lang="ru-RU" altLang="ru-RU" sz="2400" b="1">
                <a:solidFill>
                  <a:schemeClr val="accent1"/>
                </a:solidFill>
              </a:rPr>
              <a:t>.by</a:t>
            </a:r>
            <a:endParaRPr lang="ru-RU" altLang="ru-RU" sz="2000"/>
          </a:p>
        </p:txBody>
      </p:sp>
      <p:sp>
        <p:nvSpPr>
          <p:cNvPr id="34821" name="Прямоугольник 7">
            <a:extLst>
              <a:ext uri="{FF2B5EF4-FFF2-40B4-BE49-F238E27FC236}">
                <a16:creationId xmlns:a16="http://schemas.microsoft.com/office/drawing/2014/main" id="{E66C917F-9830-4F01-93E6-F891C26BF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3013075"/>
            <a:ext cx="244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400" b="1">
                <a:solidFill>
                  <a:schemeClr val="accent1"/>
                </a:solidFill>
              </a:rPr>
              <a:t>www.</a:t>
            </a:r>
            <a:r>
              <a:rPr lang="en-US" altLang="ru-RU" sz="2400" b="1">
                <a:solidFill>
                  <a:schemeClr val="accent1"/>
                </a:solidFill>
              </a:rPr>
              <a:t>polymir</a:t>
            </a:r>
            <a:r>
              <a:rPr lang="ru-RU" altLang="ru-RU" sz="2400" b="1">
                <a:solidFill>
                  <a:schemeClr val="accent1"/>
                </a:solidFill>
              </a:rPr>
              <a:t>.by</a:t>
            </a:r>
            <a:endParaRPr lang="ru-RU" altLang="ru-RU" sz="2000"/>
          </a:p>
        </p:txBody>
      </p:sp>
      <p:sp>
        <p:nvSpPr>
          <p:cNvPr id="34822" name="Прямоугольник 7">
            <a:extLst>
              <a:ext uri="{FF2B5EF4-FFF2-40B4-BE49-F238E27FC236}">
                <a16:creationId xmlns:a16="http://schemas.microsoft.com/office/drawing/2014/main" id="{27F6FE32-D669-46B7-85EA-670FA085F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5203825"/>
            <a:ext cx="360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400" b="1">
                <a:solidFill>
                  <a:schemeClr val="accent1"/>
                </a:solidFill>
              </a:rPr>
              <a:t>www.</a:t>
            </a:r>
            <a:r>
              <a:rPr lang="en-US" altLang="ru-RU" sz="2400" b="1">
                <a:solidFill>
                  <a:schemeClr val="accent1"/>
                </a:solidFill>
              </a:rPr>
              <a:t>sanprof.naftan.by</a:t>
            </a:r>
            <a:endParaRPr lang="ru-RU" altLang="ru-RU" sz="2000"/>
          </a:p>
        </p:txBody>
      </p:sp>
      <p:sp>
        <p:nvSpPr>
          <p:cNvPr id="34823" name="Прямоугольник 7">
            <a:extLst>
              <a:ext uri="{FF2B5EF4-FFF2-40B4-BE49-F238E27FC236}">
                <a16:creationId xmlns:a16="http://schemas.microsoft.com/office/drawing/2014/main" id="{599A2447-7A85-459A-AE5B-006390249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3763963"/>
            <a:ext cx="3192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400" b="1">
                <a:solidFill>
                  <a:schemeClr val="accent1"/>
                </a:solidFill>
              </a:rPr>
              <a:t>www.</a:t>
            </a:r>
            <a:r>
              <a:rPr lang="en-US" altLang="ru-RU" sz="2400" b="1">
                <a:solidFill>
                  <a:schemeClr val="accent1"/>
                </a:solidFill>
              </a:rPr>
              <a:t>naftan-servis.by</a:t>
            </a:r>
            <a:endParaRPr lang="ru-RU" altLang="ru-RU" sz="20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8C9956-2998-4272-9C65-4D4187881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5" b="4334"/>
          <a:stretch/>
        </p:blipFill>
        <p:spPr>
          <a:xfrm>
            <a:off x="4574296" y="1988840"/>
            <a:ext cx="6070912" cy="31683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A41D3-5AA5-44F7-8834-F79B89269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142" y="4225925"/>
            <a:ext cx="4483580" cy="25220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FA413EDD-2199-4B6D-B906-314ACA3F43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0" y="-156694"/>
            <a:ext cx="2436280" cy="224266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AE21872-87B7-450D-916C-4E0CB51886D3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339" name="Rectangle 2">
            <a:extLst>
              <a:ext uri="{FF2B5EF4-FFF2-40B4-BE49-F238E27FC236}">
                <a16:creationId xmlns:a16="http://schemas.microsoft.com/office/drawing/2014/main" id="{57D3E009-6D66-4BA5-ADBE-82DFB1F0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2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A9E67F-F33F-457F-B907-3FAFFF784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41" y="1764801"/>
            <a:ext cx="4589159" cy="242974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520700"/>
          </a:effectLst>
        </p:spPr>
      </p:pic>
      <p:sp>
        <p:nvSpPr>
          <p:cNvPr id="15363" name="Rectangle 2">
            <a:extLst>
              <a:ext uri="{FF2B5EF4-FFF2-40B4-BE49-F238E27FC236}">
                <a16:creationId xmlns:a16="http://schemas.microsoft.com/office/drawing/2014/main" id="{35CC2B9A-F915-423B-8034-052AE49EA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06363"/>
            <a:ext cx="8496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800" b="1">
                <a:solidFill>
                  <a:schemeClr val="accent1"/>
                </a:solidFill>
              </a:rPr>
              <a:t>Теплообменное оборудование </a:t>
            </a:r>
            <a:endParaRPr lang="en-US" altLang="ru-RU" sz="2800">
              <a:solidFill>
                <a:schemeClr val="accent1"/>
              </a:solidFill>
            </a:endParaRPr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CAAE8146-44E5-493F-A14C-598DD70E3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4113213"/>
            <a:ext cx="1152048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Основные виды материального исполнения трубок: 08Х18Н10Т, СТ20, ЛАМШ, 12Х18Н10Т</a:t>
            </a:r>
          </a:p>
          <a:p>
            <a:r>
              <a:rPr lang="ru-RU" altLang="ru-RU" sz="1800" i="1">
                <a:solidFill>
                  <a:schemeClr val="bg1"/>
                </a:solidFill>
              </a:rPr>
              <a:t>Необходимо учесть необходимость предоставления деклараций/сертификатов ТР ТС/ЕАЭС на момент процедуры закупки, наличие опыта поставок.</a:t>
            </a:r>
            <a:endParaRPr lang="ru-RU" altLang="ru-RU" sz="1800" b="1" i="1">
              <a:solidFill>
                <a:schemeClr val="bg1"/>
              </a:solidFill>
            </a:endParaRPr>
          </a:p>
          <a:p>
            <a:endParaRPr lang="ru-RU" altLang="ru-RU" sz="1800" i="1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44CF94-D2B3-416C-9772-57C7DF64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692150"/>
            <a:ext cx="11088687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algn="ctr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algn="ctr"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Наиболее востребованные типы теплообменного оборудования и их комплектующие:</a:t>
            </a:r>
          </a:p>
          <a:p>
            <a:pPr algn="ctr"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ru-RU" altLang="ru-RU" sz="18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Кожухотрубчатые</a:t>
            </a:r>
            <a:r>
              <a:rPr lang="ru-RU" altLang="ru-RU" sz="1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	                                          - Секции аппаратов воздушного охлаждения</a:t>
            </a:r>
            <a:endParaRPr lang="en-US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909C1D-DDDB-4E9D-BD97-B001E6623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95400" y="1809708"/>
            <a:ext cx="3579588" cy="2147753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15367" name="Rectangle 2">
            <a:extLst>
              <a:ext uri="{FF2B5EF4-FFF2-40B4-BE49-F238E27FC236}">
                <a16:creationId xmlns:a16="http://schemas.microsoft.com/office/drawing/2014/main" id="{F4254C7E-7ED3-42BF-9CB0-A816364DE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588" y="5248275"/>
            <a:ext cx="86407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Ориентировочная ежегодная потребность – 6 000 тыс. бел. рублей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15368" name="Rectangle 2">
            <a:extLst>
              <a:ext uri="{FF2B5EF4-FFF2-40B4-BE49-F238E27FC236}">
                <a16:creationId xmlns:a16="http://schemas.microsoft.com/office/drawing/2014/main" id="{7A6039CA-1B48-468C-9B31-B3F8A3191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0" y="5808663"/>
            <a:ext cx="86407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Основные конкуренты: производители из Российской Федерации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15369" name="Rectangle 2">
            <a:extLst>
              <a:ext uri="{FF2B5EF4-FFF2-40B4-BE49-F238E27FC236}">
                <a16:creationId xmlns:a16="http://schemas.microsoft.com/office/drawing/2014/main" id="{3D07D66E-62F2-4C91-AB06-A8B31E44A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3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Click="0" advTm="50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1D8B93-AAA4-4A2A-A57B-15DF31A4B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75" y="3305388"/>
            <a:ext cx="4360613" cy="3607726"/>
          </a:xfrm>
          <a:prstGeom prst="rect">
            <a:avLst/>
          </a:prstGeom>
          <a:effectLst>
            <a:softEdge rad="6731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13BF7B-3989-4900-9898-3A483EF26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556991"/>
            <a:ext cx="4120507" cy="3645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  <a:reflection endPos="0" dist="50800" dir="5400000" sy="-100000" algn="bl" rotWithShape="0"/>
            <a:softEdge rad="1143000"/>
          </a:effectLst>
        </p:spPr>
      </p:pic>
      <p:sp>
        <p:nvSpPr>
          <p:cNvPr id="17412" name="Rectangle 2">
            <a:extLst>
              <a:ext uri="{FF2B5EF4-FFF2-40B4-BE49-F238E27FC236}">
                <a16:creationId xmlns:a16="http://schemas.microsoft.com/office/drawing/2014/main" id="{85D7C667-0E39-40F7-9124-99806ED00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06363"/>
            <a:ext cx="8496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800" b="1">
                <a:solidFill>
                  <a:schemeClr val="accent1"/>
                </a:solidFill>
              </a:rPr>
              <a:t>Трубопроводная арматура</a:t>
            </a:r>
            <a:endParaRPr lang="en-US" altLang="ru-RU" sz="2800">
              <a:solidFill>
                <a:schemeClr val="accent1"/>
              </a:solidFill>
            </a:endParaRPr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8BFBE058-80F3-4ED6-94F9-8484F50A9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0" y="1006475"/>
            <a:ext cx="47529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Основные виды материального исполнения: 08Х18Н10Т, СТ20, 15Х5М, 12Х18Н10Т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4291FF3-6DE2-4EB8-90F6-C3159EDB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968375"/>
            <a:ext cx="84963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algn="ctr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algn="ctr">
              <a:defRPr/>
            </a:pPr>
            <a:endParaRPr lang="en-US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5" name="Rectangle 2">
            <a:extLst>
              <a:ext uri="{FF2B5EF4-FFF2-40B4-BE49-F238E27FC236}">
                <a16:creationId xmlns:a16="http://schemas.microsoft.com/office/drawing/2014/main" id="{BCAA625B-7F04-4148-A2F3-3180E6634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1779588"/>
            <a:ext cx="525621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Диаметры – от Ду</a:t>
            </a:r>
            <a:r>
              <a:rPr lang="en-US" altLang="ru-RU" sz="1800" i="1">
                <a:solidFill>
                  <a:schemeClr val="bg1"/>
                </a:solidFill>
              </a:rPr>
              <a:t> </a:t>
            </a:r>
            <a:r>
              <a:rPr lang="ru-RU" altLang="ru-RU" sz="1800" i="1">
                <a:solidFill>
                  <a:schemeClr val="bg1"/>
                </a:solidFill>
              </a:rPr>
              <a:t>15</a:t>
            </a:r>
            <a:r>
              <a:rPr lang="en-US" altLang="ru-RU" sz="1800" i="1">
                <a:solidFill>
                  <a:schemeClr val="bg1"/>
                </a:solidFill>
              </a:rPr>
              <a:t> </a:t>
            </a:r>
            <a:r>
              <a:rPr lang="ru-RU" altLang="ru-RU" sz="1800" i="1">
                <a:solidFill>
                  <a:schemeClr val="bg1"/>
                </a:solidFill>
              </a:rPr>
              <a:t>до Ду 1200 мм</a:t>
            </a:r>
          </a:p>
          <a:p>
            <a:r>
              <a:rPr lang="ru-RU" altLang="ru-RU" sz="1800" i="1">
                <a:solidFill>
                  <a:schemeClr val="bg1"/>
                </a:solidFill>
              </a:rPr>
              <a:t>Типы Приводов – ручные / электроприводные</a:t>
            </a:r>
          </a:p>
          <a:p>
            <a:r>
              <a:rPr lang="ru-RU" altLang="ru-RU" sz="1800" i="1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17416" name="Rectangle 2">
            <a:extLst>
              <a:ext uri="{FF2B5EF4-FFF2-40B4-BE49-F238E27FC236}">
                <a16:creationId xmlns:a16="http://schemas.microsoft.com/office/drawing/2014/main" id="{DD1A2880-93E2-4D88-9E51-C593A9B94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5838825"/>
            <a:ext cx="4248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Основные конкуренты: производители из Российской Федерации</a:t>
            </a:r>
            <a:r>
              <a:rPr lang="en-US" altLang="ru-RU" sz="1800" i="1">
                <a:solidFill>
                  <a:schemeClr val="bg1"/>
                </a:solidFill>
              </a:rPr>
              <a:t>, </a:t>
            </a:r>
            <a:r>
              <a:rPr lang="ru-RU" altLang="ru-RU" sz="1800" i="1">
                <a:solidFill>
                  <a:schemeClr val="bg1"/>
                </a:solidFill>
              </a:rPr>
              <a:t>КНР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17417" name="Rectangle 2">
            <a:extLst>
              <a:ext uri="{FF2B5EF4-FFF2-40B4-BE49-F238E27FC236}">
                <a16:creationId xmlns:a16="http://schemas.microsoft.com/office/drawing/2014/main" id="{372159B2-EC5E-40B5-9F99-64A7DA294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781300"/>
            <a:ext cx="46196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Ориентировочная ежегодная потребность – 4 000 тыс. бел. рублей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82583CC-00B7-46C2-B8C8-63A82C388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884238"/>
            <a:ext cx="3700462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Основные типы закупаемой трубопроводной арматуры:</a:t>
            </a: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Задвижки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Затворы 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Вентили</a:t>
            </a: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1800" i="1" dirty="0">
                <a:solidFill>
                  <a:schemeClr val="bg1"/>
                </a:solidFill>
              </a:rPr>
              <a:t>Разработаны унифицированные опросные листы</a:t>
            </a:r>
          </a:p>
          <a:p>
            <a:pPr>
              <a:defRPr/>
            </a:pPr>
            <a:endParaRPr lang="ru-RU" altLang="ru-RU" sz="1800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1800" i="1" dirty="0">
                <a:solidFill>
                  <a:schemeClr val="bg1"/>
                </a:solidFill>
              </a:rPr>
              <a:t>Необходимо учесть необходимость предоставления деклараций/ сертификатов ТР ТС/ЕАЭС на момент процедуры закупки, наличие опыта поставок.</a:t>
            </a:r>
            <a:endParaRPr lang="ru-RU" altLang="ru-RU" sz="1800" b="1" i="1" dirty="0">
              <a:solidFill>
                <a:schemeClr val="bg1"/>
              </a:solidFill>
            </a:endParaRPr>
          </a:p>
          <a:p>
            <a:pPr>
              <a:defRPr/>
            </a:pPr>
            <a:endParaRPr lang="ru-RU" altLang="ru-RU" sz="18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1800" i="1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endParaRPr lang="en-US" altLang="ru-RU" sz="1800" i="1" dirty="0">
              <a:solidFill>
                <a:schemeClr val="bg1"/>
              </a:solidFill>
            </a:endParaRPr>
          </a:p>
        </p:txBody>
      </p:sp>
      <p:sp>
        <p:nvSpPr>
          <p:cNvPr id="17419" name="Rectangle 2">
            <a:extLst>
              <a:ext uri="{FF2B5EF4-FFF2-40B4-BE49-F238E27FC236}">
                <a16:creationId xmlns:a16="http://schemas.microsoft.com/office/drawing/2014/main" id="{8D9600D2-129E-4EA0-AD2B-3EA6B9D35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4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Click="0" advTm="5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28A404-51DD-49AE-B08D-C9ABE8105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90" y="4365104"/>
            <a:ext cx="2270760" cy="2270760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A3A04A-98BC-43E6-A07A-5EA752E5C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9" y="2679298"/>
            <a:ext cx="4762500" cy="3076575"/>
          </a:xfrm>
          <a:prstGeom prst="rect">
            <a:avLst/>
          </a:prstGeom>
          <a:effectLst>
            <a:softEdge rad="952500"/>
          </a:effectLst>
        </p:spPr>
      </p:pic>
      <p:sp>
        <p:nvSpPr>
          <p:cNvPr id="19460" name="Rectangle 2">
            <a:extLst>
              <a:ext uri="{FF2B5EF4-FFF2-40B4-BE49-F238E27FC236}">
                <a16:creationId xmlns:a16="http://schemas.microsoft.com/office/drawing/2014/main" id="{6755B58A-E729-47C7-BD95-1A513A001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8" y="101600"/>
            <a:ext cx="84963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800" b="1">
                <a:solidFill>
                  <a:schemeClr val="accent1"/>
                </a:solidFill>
              </a:rPr>
              <a:t>Запасные части для насосного оборудования</a:t>
            </a:r>
          </a:p>
          <a:p>
            <a:pPr algn="ctr"/>
            <a:r>
              <a:rPr lang="ru-RU" altLang="ru-RU" sz="2000" b="1">
                <a:solidFill>
                  <a:schemeClr val="accent1"/>
                </a:solidFill>
              </a:rPr>
              <a:t>(уплотнительные материалы)</a:t>
            </a:r>
            <a:endParaRPr lang="en-US" altLang="ru-RU" sz="2000">
              <a:solidFill>
                <a:schemeClr val="accent1"/>
              </a:solidFill>
            </a:endParaRPr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6D762E75-95E2-46C6-9B78-12DE2DB6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0" y="868363"/>
            <a:ext cx="5435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Приобретение запасных частей проводится на основании имеющихся каталожных номеров производителей насосов.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FD9AFC-CF40-4C9F-B08C-A4CD2D97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968375"/>
            <a:ext cx="84963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algn="ctr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algn="ctr">
              <a:defRPr/>
            </a:pPr>
            <a:endParaRPr lang="en-US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FontTx/>
              <a:buChar char="-"/>
              <a:defRPr/>
            </a:pPr>
            <a:endParaRPr lang="ru-RU" altLang="ru-RU" sz="1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463" name="Rectangle 2">
            <a:extLst>
              <a:ext uri="{FF2B5EF4-FFF2-40B4-BE49-F238E27FC236}">
                <a16:creationId xmlns:a16="http://schemas.microsoft.com/office/drawing/2014/main" id="{9C46331D-A69A-4D99-8073-EEAF07F5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640388"/>
            <a:ext cx="86407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Новое перспективное направление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19464" name="Rectangle 2">
            <a:extLst>
              <a:ext uri="{FF2B5EF4-FFF2-40B4-BE49-F238E27FC236}">
                <a16:creationId xmlns:a16="http://schemas.microsoft.com/office/drawing/2014/main" id="{8E580B3D-6DDF-4619-914A-6C272BAFE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3395663"/>
            <a:ext cx="38877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Ориентировочная ежегодная потребность – 400 тыс. бел. рублей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899D36D-BD1B-40AE-A60F-ADCBC8495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931863"/>
            <a:ext cx="3700463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Основные запасные части насосного оборудования для </a:t>
            </a:r>
            <a:r>
              <a:rPr lang="ru-RU" altLang="ru-RU" sz="1800" b="1" dirty="0" err="1">
                <a:solidFill>
                  <a:schemeClr val="bg1"/>
                </a:solidFill>
              </a:rPr>
              <a:t>импортозамещения</a:t>
            </a:r>
            <a:r>
              <a:rPr lang="ru-RU" altLang="ru-RU" sz="1800" b="1" dirty="0">
                <a:solidFill>
                  <a:schemeClr val="bg1"/>
                </a:solidFill>
              </a:rPr>
              <a:t>:</a:t>
            </a: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Графитовые уплотнения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Прокладки 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Кольца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Прочие запасные части</a:t>
            </a:r>
          </a:p>
          <a:p>
            <a:pPr>
              <a:defRPr/>
            </a:pPr>
            <a:r>
              <a:rPr lang="ru-RU" altLang="ru-RU" sz="1800" i="1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endParaRPr lang="en-US" altLang="ru-RU" sz="1800" i="1" dirty="0">
              <a:solidFill>
                <a:schemeClr val="bg1"/>
              </a:solidFill>
            </a:endParaRPr>
          </a:p>
        </p:txBody>
      </p:sp>
      <p:sp>
        <p:nvSpPr>
          <p:cNvPr id="19466" name="Rectangle 2">
            <a:extLst>
              <a:ext uri="{FF2B5EF4-FFF2-40B4-BE49-F238E27FC236}">
                <a16:creationId xmlns:a16="http://schemas.microsoft.com/office/drawing/2014/main" id="{6AD0F52B-1C6D-45FE-A721-17B00EEB0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0" y="1933575"/>
            <a:ext cx="500380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Для заказа более технологически сложных изделий требуется предварительная разработка конструкторской документации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C69AAC-8846-4C95-9D08-2EDBE50F9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80" y="2436783"/>
            <a:ext cx="2124236" cy="2020123"/>
          </a:xfrm>
          <a:prstGeom prst="rect">
            <a:avLst/>
          </a:prstGeom>
          <a:effectLst>
            <a:softEdge rad="622300"/>
          </a:effectLst>
        </p:spPr>
      </p:pic>
      <p:sp>
        <p:nvSpPr>
          <p:cNvPr id="19468" name="Rectangle 2">
            <a:extLst>
              <a:ext uri="{FF2B5EF4-FFF2-40B4-BE49-F238E27FC236}">
                <a16:creationId xmlns:a16="http://schemas.microsoft.com/office/drawing/2014/main" id="{948DD360-6D23-4E31-90C2-131A4824B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5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Click="0" advTm="50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6E708F-EEDA-4E70-913B-A664BAF90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302480"/>
            <a:ext cx="4572000" cy="3657600"/>
          </a:xfrm>
          <a:prstGeom prst="rect">
            <a:avLst/>
          </a:prstGeom>
          <a:effectLst>
            <a:softEdge rad="8509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8F0E9-CB2A-4988-B2BA-4FB1619D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9917"/>
            <a:ext cx="83058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+mn-cs"/>
              </a:rPr>
              <a:t>КИПиА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+mn-cs"/>
              </a:rPr>
              <a:t>, вентильные блоки, фитинги и быстроразъемные соединения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7905A0-85A9-418A-9149-96CA1BC77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1479550"/>
            <a:ext cx="4429125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Основные типы </a:t>
            </a:r>
            <a:r>
              <a:rPr lang="ru-RU" altLang="ru-RU" sz="1800" b="1" dirty="0" err="1">
                <a:solidFill>
                  <a:schemeClr val="bg1"/>
                </a:solidFill>
              </a:rPr>
              <a:t>КИПиА</a:t>
            </a:r>
            <a:r>
              <a:rPr lang="ru-RU" altLang="ru-RU" sz="1800" b="1" dirty="0">
                <a:solidFill>
                  <a:schemeClr val="bg1"/>
                </a:solidFill>
              </a:rPr>
              <a:t>:</a:t>
            </a: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Приборы измерения давления, расхода, уровня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 err="1">
                <a:solidFill>
                  <a:schemeClr val="bg1"/>
                </a:solidFill>
              </a:rPr>
              <a:t>Термопреобразователи</a:t>
            </a:r>
            <a:r>
              <a:rPr lang="ru-RU" altLang="ru-RU" sz="1800" b="1" dirty="0">
                <a:solidFill>
                  <a:schemeClr val="bg1"/>
                </a:solidFill>
              </a:rPr>
              <a:t> сопротивления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Датчики газов</a:t>
            </a: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1800" i="1" dirty="0">
                <a:solidFill>
                  <a:schemeClr val="bg1"/>
                </a:solidFill>
              </a:rPr>
              <a:t>Требуется наличие сертификатов ТР ТС 012 на взрывозащищенное исполнение приборов, внесение в Реестр СИ</a:t>
            </a: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1800" i="1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endParaRPr lang="en-US" altLang="ru-RU" sz="1800" i="1" dirty="0">
              <a:solidFill>
                <a:schemeClr val="bg1"/>
              </a:solidFill>
            </a:endParaRPr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id="{A7321BF4-E3EF-4E50-8553-9E6D2EE0E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5157788"/>
            <a:ext cx="38877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Ориентировочная ежегодная потребность – 6 000 тыс. бел. рублей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21510" name="Rectangle 2">
            <a:extLst>
              <a:ext uri="{FF2B5EF4-FFF2-40B4-BE49-F238E27FC236}">
                <a16:creationId xmlns:a16="http://schemas.microsoft.com/office/drawing/2014/main" id="{EF62CDA3-5D51-4CFC-AC53-190C64AA0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5589588"/>
            <a:ext cx="4248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Основные конкуренты: производители из Российской Федерации</a:t>
            </a:r>
            <a:r>
              <a:rPr lang="en-US" altLang="ru-RU" sz="1800" i="1">
                <a:solidFill>
                  <a:schemeClr val="bg1"/>
                </a:solidFill>
              </a:rPr>
              <a:t>, </a:t>
            </a:r>
            <a:r>
              <a:rPr lang="ru-RU" altLang="ru-RU" sz="1800" i="1">
                <a:solidFill>
                  <a:schemeClr val="bg1"/>
                </a:solidFill>
              </a:rPr>
              <a:t>ЕС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21511" name="Rectangle 2">
            <a:extLst>
              <a:ext uri="{FF2B5EF4-FFF2-40B4-BE49-F238E27FC236}">
                <a16:creationId xmlns:a16="http://schemas.microsoft.com/office/drawing/2014/main" id="{3E378CF6-3B7A-4C40-8AC6-FA1909E02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6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68CC8-833B-41A2-99D8-FE6FA69F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546" y="188640"/>
            <a:ext cx="8161784" cy="4229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+mn-cs"/>
              </a:rPr>
              <a:t>Насосное оборудование</a:t>
            </a: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13DF06C-B6E4-4BB4-9B12-8BB8582AA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5800725"/>
            <a:ext cx="77041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Основные конкуренты: производители из Российской Федерации</a:t>
            </a:r>
            <a:r>
              <a:rPr lang="en-US" altLang="ru-RU" sz="1800" i="1">
                <a:solidFill>
                  <a:schemeClr val="bg1"/>
                </a:solidFill>
              </a:rPr>
              <a:t>, </a:t>
            </a:r>
            <a:r>
              <a:rPr lang="ru-RU" altLang="ru-RU" sz="1800" i="1">
                <a:solidFill>
                  <a:schemeClr val="bg1"/>
                </a:solidFill>
              </a:rPr>
              <a:t>ЕС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B7C7438-9270-42F5-87F3-528BE1EBA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050" y="881063"/>
            <a:ext cx="3700463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Основные типы насосов:</a:t>
            </a: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Центробежные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Винтовые</a:t>
            </a:r>
          </a:p>
          <a:p>
            <a:pPr marL="285750" indent="-285750">
              <a:buFontTx/>
              <a:buChar char="-"/>
              <a:defRPr/>
            </a:pPr>
            <a:r>
              <a:rPr lang="ru-RU" altLang="ru-RU" sz="1800" b="1" dirty="0">
                <a:solidFill>
                  <a:schemeClr val="bg1"/>
                </a:solidFill>
              </a:rPr>
              <a:t>Мембранные</a:t>
            </a: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1800" i="1" dirty="0">
                <a:solidFill>
                  <a:schemeClr val="bg1"/>
                </a:solidFill>
              </a:rPr>
              <a:t>Требуется наличие сертификатов ТР ТС/ЕАЭС на момент процедуры закупки</a:t>
            </a: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1800" i="1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endParaRPr lang="en-US" altLang="ru-RU" sz="1800" i="1" dirty="0">
              <a:solidFill>
                <a:schemeClr val="bg1"/>
              </a:solidFill>
            </a:endParaRPr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806ACF8D-1741-4785-B62A-5E1A9ECF0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4221163"/>
            <a:ext cx="38877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i="1">
                <a:solidFill>
                  <a:schemeClr val="bg1"/>
                </a:solidFill>
              </a:rPr>
              <a:t>Ориентировочная ежегодная потребность – 5 000 тыс. бел. рублей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3937DF-8447-465A-82A0-DA73037C9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764704"/>
            <a:ext cx="5759748" cy="4364808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22535" name="Rectangle 2">
            <a:extLst>
              <a:ext uri="{FF2B5EF4-FFF2-40B4-BE49-F238E27FC236}">
                <a16:creationId xmlns:a16="http://schemas.microsoft.com/office/drawing/2014/main" id="{BD5353EC-4114-4686-9216-9AD79870F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7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749D79-9799-446B-86A3-1A663F3E8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555424"/>
            <a:ext cx="4536504" cy="35881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C0A388D-8F37-45F3-8787-783B395B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115889"/>
            <a:ext cx="8229600" cy="28877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ea typeface="+mn-ea"/>
                <a:cs typeface="+mn-cs"/>
              </a:rPr>
              <a:t>Извещения о закупках на www.naftan.by и icetrade.by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4B80F2-AD0B-4AE6-A86F-1D07AF425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37" y="3487666"/>
            <a:ext cx="4499991" cy="3102479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3557" name="Прямоугольник 7">
            <a:extLst>
              <a:ext uri="{FF2B5EF4-FFF2-40B4-BE49-F238E27FC236}">
                <a16:creationId xmlns:a16="http://schemas.microsoft.com/office/drawing/2014/main" id="{10BC0F77-7F5E-4B1D-86EB-1BB34AB9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1503363"/>
            <a:ext cx="24479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400" b="1">
                <a:solidFill>
                  <a:schemeClr val="accent1"/>
                </a:solidFill>
              </a:rPr>
              <a:t>www.naftan.by – </a:t>
            </a:r>
            <a:r>
              <a:rPr lang="ru-RU" altLang="ru-RU" sz="2000">
                <a:solidFill>
                  <a:schemeClr val="accent1"/>
                </a:solidFill>
              </a:rPr>
              <a:t>размещаются все открытые закупки и маркетинговые исследования</a:t>
            </a:r>
            <a:endParaRPr lang="ru-RU" altLang="ru-RU" sz="2000"/>
          </a:p>
        </p:txBody>
      </p:sp>
      <p:sp>
        <p:nvSpPr>
          <p:cNvPr id="23558" name="Прямоугольник 8">
            <a:extLst>
              <a:ext uri="{FF2B5EF4-FFF2-40B4-BE49-F238E27FC236}">
                <a16:creationId xmlns:a16="http://schemas.microsoft.com/office/drawing/2014/main" id="{BC30DEEC-A65E-48DA-B766-27B1466BC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4143375"/>
            <a:ext cx="41052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400" b="1">
                <a:solidFill>
                  <a:schemeClr val="accent1"/>
                </a:solidFill>
              </a:rPr>
              <a:t>icetrade.by </a:t>
            </a:r>
            <a:r>
              <a:rPr lang="ru-RU" altLang="ru-RU" sz="2800" b="1">
                <a:solidFill>
                  <a:schemeClr val="accent1"/>
                </a:solidFill>
              </a:rPr>
              <a:t>– </a:t>
            </a:r>
            <a:r>
              <a:rPr lang="ru-RU" altLang="ru-RU" sz="2400">
                <a:solidFill>
                  <a:schemeClr val="accent1"/>
                </a:solidFill>
              </a:rPr>
              <a:t>размещаются все открытые закупки ориентировочной стоимостью свыше 1000 БВ и маркетинговые исследования</a:t>
            </a:r>
            <a:r>
              <a:rPr lang="ru-RU" altLang="ru-RU" sz="2400" b="1">
                <a:solidFill>
                  <a:schemeClr val="accent1"/>
                </a:solidFill>
              </a:rPr>
              <a:t> </a:t>
            </a:r>
            <a:endParaRPr lang="ru-RU" altLang="ru-RU" sz="240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390F944-5C71-4118-80EA-9E6D3C438544}"/>
              </a:ext>
            </a:extLst>
          </p:cNvPr>
          <p:cNvSpPr txBox="1">
            <a:spLocks/>
          </p:cNvSpPr>
          <p:nvPr/>
        </p:nvSpPr>
        <p:spPr bwMode="auto">
          <a:xfrm>
            <a:off x="1887855" y="6436736"/>
            <a:ext cx="8229600" cy="2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1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+mn-cs"/>
              </a:rPr>
              <a:t>Для участия в закупках предварительная аттестация поставщика не требуется</a:t>
            </a:r>
          </a:p>
        </p:txBody>
      </p:sp>
      <p:sp>
        <p:nvSpPr>
          <p:cNvPr id="23560" name="Rectangle 2">
            <a:extLst>
              <a:ext uri="{FF2B5EF4-FFF2-40B4-BE49-F238E27FC236}">
                <a16:creationId xmlns:a16="http://schemas.microsoft.com/office/drawing/2014/main" id="{AD27B8E2-E3E0-415D-827C-777734FFB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8</a:t>
            </a:r>
            <a:endParaRPr lang="en-US" alt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2FA59BF-8B0A-49AA-B6E4-2146FFD8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5" y="182464"/>
            <a:ext cx="10272712" cy="28877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ea typeface="+mn-ea"/>
                <a:cs typeface="+mn-cs"/>
              </a:rPr>
              <a:t>Потребность в химических компонентах</a:t>
            </a: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B7102F2-D53C-4FF2-B604-805354C9C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1565275"/>
            <a:ext cx="6624637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1600" b="1" i="1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</a:rPr>
              <a:t>- сернистый ангидрид;  </a:t>
            </a:r>
          </a:p>
          <a:p>
            <a:pPr>
              <a:lnSpc>
                <a:spcPct val="150000"/>
              </a:lnSpc>
            </a:pPr>
            <a:r>
              <a:rPr lang="ru-RU" altLang="ru-RU" sz="1600" b="1">
                <a:solidFill>
                  <a:schemeClr val="bg1"/>
                </a:solidFill>
              </a:rPr>
              <a:t>-  аэросил;</a:t>
            </a:r>
          </a:p>
          <a:p>
            <a:pPr>
              <a:lnSpc>
                <a:spcPct val="150000"/>
              </a:lnSpc>
            </a:pPr>
            <a:r>
              <a:rPr lang="ru-RU" altLang="ru-RU" sz="1600" b="1">
                <a:solidFill>
                  <a:schemeClr val="bg1"/>
                </a:solidFill>
              </a:rPr>
              <a:t> - ингибиторы термополимеризации для олефиновых  (пиролизных) установок /производств;</a:t>
            </a:r>
          </a:p>
          <a:p>
            <a:pPr>
              <a:lnSpc>
                <a:spcPct val="150000"/>
              </a:lnSpc>
            </a:pPr>
            <a:r>
              <a:rPr lang="ru-RU" altLang="ru-RU" sz="1600" b="1">
                <a:solidFill>
                  <a:schemeClr val="bg1"/>
                </a:solidFill>
              </a:rPr>
              <a:t>-  инициаторы для производства полиэтилена высокого давления;</a:t>
            </a:r>
          </a:p>
          <a:p>
            <a:pPr>
              <a:lnSpc>
                <a:spcPct val="150000"/>
              </a:lnSpc>
            </a:pPr>
            <a:r>
              <a:rPr lang="ru-RU" altLang="ru-RU" sz="1600" b="1">
                <a:solidFill>
                  <a:schemeClr val="bg1"/>
                </a:solidFill>
              </a:rPr>
              <a:t>- отделочные препараты для придания свойств  полиакрилонитрильному волокну ( отбеливатель,  антистатик и др.)</a:t>
            </a:r>
          </a:p>
          <a:p>
            <a:pPr algn="ctr"/>
            <a:endParaRPr lang="en-US" altLang="ru-RU" sz="1800" i="1">
              <a:solidFill>
                <a:schemeClr val="bg1"/>
              </a:solidFill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A1A3C1DA-FE55-4562-BD7C-384F4226F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613" y="92075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accent1"/>
                </a:solidFill>
              </a:rPr>
              <a:t>Слайд 9</a:t>
            </a:r>
            <a:endParaRPr lang="en-US" altLang="ru-RU">
              <a:solidFill>
                <a:schemeClr val="accent1"/>
              </a:solidFill>
            </a:endParaRPr>
          </a:p>
        </p:txBody>
      </p:sp>
      <p:pic>
        <p:nvPicPr>
          <p:cNvPr id="56322" name="Picture 2" descr="Спектр продуктов Полимир">
            <a:extLst>
              <a:ext uri="{FF2B5EF4-FFF2-40B4-BE49-F238E27FC236}">
                <a16:creationId xmlns:a16="http://schemas.microsoft.com/office/drawing/2014/main" id="{0B508D41-0034-4793-ACEA-DB714851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55" y="448293"/>
            <a:ext cx="4286250" cy="32004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Нитрон">
            <a:extLst>
              <a:ext uri="{FF2B5EF4-FFF2-40B4-BE49-F238E27FC236}">
                <a16:creationId xmlns:a16="http://schemas.microsoft.com/office/drawing/2014/main" id="{1689BA05-B13F-4128-88EF-1EB5917C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98" y="3600450"/>
            <a:ext cx="4286250" cy="32575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0A8A0440-1D36-498B-A466-C73BB18C2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740" y="4107890"/>
            <a:ext cx="2436280" cy="224266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14125</TotalTime>
  <Words>893</Words>
  <Application>Microsoft Office PowerPoint</Application>
  <PresentationFormat>Широкоэкранный</PresentationFormat>
  <Paragraphs>193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Times New Roman</vt:lpstr>
      <vt:lpstr>Arial</vt:lpstr>
      <vt:lpstr>Calibri</vt:lpstr>
      <vt:lpstr>Wingdings 2</vt:lpstr>
      <vt:lpstr>Arial Narrow</vt:lpstr>
      <vt:lpstr>Century Gothic</vt:lpstr>
      <vt:lpstr>Wingdings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КИПиА, вентильные блоки, фитинги и быстроразъемные соединения</vt:lpstr>
      <vt:lpstr>Насосное оборудование</vt:lpstr>
      <vt:lpstr>Извещения о закупках на www.naftan.by и icetrade.by </vt:lpstr>
      <vt:lpstr>Потребность в химических компонентах</vt:lpstr>
      <vt:lpstr>Услуги сторонних организаций, в оказании которых заинтересовано ОАО «Нафтан»</vt:lpstr>
      <vt:lpstr>Презентация PowerPoint</vt:lpstr>
      <vt:lpstr>Презентация PowerPoint</vt:lpstr>
      <vt:lpstr>Презентация PowerPoint</vt:lpstr>
      <vt:lpstr>Услуги, оказываемые ремонтными производствами  нефтехимического комплекса</vt:lpstr>
      <vt:lpstr>Услуги, оказываемые подразделениями нефтехимического комплекса</vt:lpstr>
      <vt:lpstr>Услуги, оказываемые лабораториями</vt:lpstr>
      <vt:lpstr>Презентация PowerPoint</vt:lpstr>
      <vt:lpstr>Презентация PowerPoint</vt:lpstr>
      <vt:lpstr>Спасибо за внимание! Желаем реализации возможностей, благополучия и процветания!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Your User Name</dc:creator>
  <cp:lastModifiedBy>Пранович Людмила Викторовна</cp:lastModifiedBy>
  <cp:revision>1317</cp:revision>
  <cp:lastPrinted>2022-04-20T05:13:43Z</cp:lastPrinted>
  <dcterms:created xsi:type="dcterms:W3CDTF">2010-02-25T10:43:30Z</dcterms:created>
  <dcterms:modified xsi:type="dcterms:W3CDTF">2022-05-06T08:12:44Z</dcterms:modified>
</cp:coreProperties>
</file>