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1" r:id="rId4"/>
    <p:sldId id="261" r:id="rId5"/>
    <p:sldId id="260" r:id="rId6"/>
    <p:sldId id="276" r:id="rId7"/>
    <p:sldId id="270" r:id="rId8"/>
    <p:sldId id="269" r:id="rId9"/>
    <p:sldId id="262" r:id="rId10"/>
    <p:sldId id="263" r:id="rId11"/>
    <p:sldId id="266" r:id="rId12"/>
    <p:sldId id="277" r:id="rId13"/>
    <p:sldId id="274" r:id="rId14"/>
    <p:sldId id="273" r:id="rId15"/>
    <p:sldId id="2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6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0B94-7A3A-4463-BA05-0412D7D476C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6A3B-AB20-4F7F-B541-E9F84FC69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5218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0B94-7A3A-4463-BA05-0412D7D476C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6A3B-AB20-4F7F-B541-E9F84FC69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4264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0B94-7A3A-4463-BA05-0412D7D476C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6A3B-AB20-4F7F-B541-E9F84FC69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6067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0B94-7A3A-4463-BA05-0412D7D476C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6A3B-AB20-4F7F-B541-E9F84FC69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9589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0B94-7A3A-4463-BA05-0412D7D476C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6A3B-AB20-4F7F-B541-E9F84FC69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785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0B94-7A3A-4463-BA05-0412D7D476C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6A3B-AB20-4F7F-B541-E9F84FC69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2603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0B94-7A3A-4463-BA05-0412D7D476C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6A3B-AB20-4F7F-B541-E9F84FC69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7953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0B94-7A3A-4463-BA05-0412D7D476C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6A3B-AB20-4F7F-B541-E9F84FC69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2897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0B94-7A3A-4463-BA05-0412D7D476C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6A3B-AB20-4F7F-B541-E9F84FC69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6047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0B94-7A3A-4463-BA05-0412D7D476C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6A3B-AB20-4F7F-B541-E9F84FC69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9381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0B94-7A3A-4463-BA05-0412D7D476C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6A3B-AB20-4F7F-B541-E9F84FC69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2401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40B94-7A3A-4463-BA05-0412D7D476C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F6A3B-AB20-4F7F-B541-E9F84FC69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4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ngpovip@mail.ru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4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730" y="643467"/>
            <a:ext cx="661254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895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5006F82-50D2-401C-BE85-FFEA1C196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034F32-09B4-47B4-B550-1F1CE3D53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E281959-4C2A-43BA-8C83-11E748D31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85BD03E-6111-486E-A44E-13DE7D69D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AEAC14A-07C6-4D53-B462-9F09A96B7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EE382AD-4EFB-4F1D-87D8-BBAFF1A14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F9C3030-DD76-46ED-8C3D-5E6B155D7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774AC63-66CE-4E5C-9DAF-71E4E0C042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74276B0-1AE1-4BAA-A117-B59701260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8846" y="630935"/>
            <a:ext cx="6237746" cy="2261567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sz="3600" b="1" dirty="0">
                <a:solidFill>
                  <a:schemeClr val="bg1"/>
                </a:solidFill>
              </a:rPr>
            </a:b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 err="1">
                <a:solidFill>
                  <a:schemeClr val="bg1"/>
                </a:solidFill>
              </a:rPr>
              <a:t>Пресс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листогибочный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гидравлический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модели</a:t>
            </a:r>
            <a:r>
              <a:rPr lang="en-US" sz="3600" b="1" dirty="0">
                <a:solidFill>
                  <a:schemeClr val="bg1"/>
                </a:solidFill>
              </a:rPr>
              <a:t> И1434А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FCECCE4-3046-4A76-B4C0-767A6251C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6F309B0-04E5-4883-9605-1364452C6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11AE0B5-579B-4455-9159-4E4F0A8CCE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D011DD2-D339-42A2-B916-5E9494D4A4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E43332E-2051-4B76-BC37-83CA62919D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B80359C-87A2-4B25-838D-8F833616F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096F20E2-F42F-4B71-8BC5-478533FE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4039184-A11C-46AE-854D-8B2294436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D2F1956-BECA-4651-82AD-00D7D7F59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3F1C39C-42B5-430D-84F0-7018DD01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A7D71D2-799A-4C6D-AD0E-D7BCF15E9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C9B72C0-DA11-4A2F-BADC-5BD946CFD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Объект 4" descr="Изображение выглядит как внутренний, потолок, синий, фрезерный станок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4" r="24515"/>
          <a:stretch/>
        </p:blipFill>
        <p:spPr>
          <a:xfrm>
            <a:off x="695408" y="706170"/>
            <a:ext cx="4024499" cy="5431517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2219C598-7B69-490E-97B6-4E4DC4964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562055" y="850149"/>
            <a:ext cx="304800" cy="429768"/>
            <a:chOff x="215328" y="-46937"/>
            <a:chExt cx="304800" cy="2773841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F504F69-53C8-4088-9C6A-56FFDA331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5EDE870-C63A-4D06-A144-9652B7D89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CB714C2-8F44-4A42-BA66-2516AFA81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844F522-4E10-42B1-840D-5959A9639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A4757EF-5583-B4C2-0E22-35FBCD1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5235" y="3526536"/>
            <a:ext cx="5867720" cy="2305002"/>
          </a:xfrm>
          <a:noFill/>
        </p:spPr>
        <p:txBody>
          <a:bodyPr anchor="t">
            <a:normAutofit fontScale="92500" lnSpcReduction="10000"/>
          </a:bodyPr>
          <a:lstStyle/>
          <a:p>
            <a:r>
              <a:rPr lang="en-US" sz="1800" dirty="0" err="1">
                <a:solidFill>
                  <a:schemeClr val="bg1"/>
                </a:solidFill>
              </a:rPr>
              <a:t>Технические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характеристики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пресса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после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модернизации</a:t>
            </a:r>
            <a:r>
              <a:rPr lang="en-US" sz="1800" dirty="0">
                <a:solidFill>
                  <a:schemeClr val="bg1"/>
                </a:solidFill>
              </a:rPr>
              <a:t>:</a:t>
            </a:r>
            <a:br>
              <a:rPr lang="en-US" sz="1800" dirty="0">
                <a:solidFill>
                  <a:schemeClr val="bg1"/>
                </a:solidFill>
              </a:rPr>
            </a:b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- </a:t>
            </a:r>
            <a:r>
              <a:rPr lang="en-US" sz="1800" dirty="0" err="1">
                <a:solidFill>
                  <a:schemeClr val="bg1"/>
                </a:solidFill>
              </a:rPr>
              <a:t>точность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позиционирования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пуансона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u="sng" dirty="0">
                <a:solidFill>
                  <a:schemeClr val="bg1"/>
                </a:solidFill>
              </a:rPr>
              <a:t>+</a:t>
            </a:r>
            <a:r>
              <a:rPr lang="en-US" sz="1800" dirty="0">
                <a:solidFill>
                  <a:schemeClr val="bg1"/>
                </a:solidFill>
              </a:rPr>
              <a:t> 0,5 </a:t>
            </a:r>
            <a:r>
              <a:rPr lang="en-US" sz="1800" dirty="0" err="1">
                <a:solidFill>
                  <a:schemeClr val="bg1"/>
                </a:solidFill>
              </a:rPr>
              <a:t>мм</a:t>
            </a:r>
            <a:r>
              <a:rPr lang="en-US" sz="1800" dirty="0">
                <a:solidFill>
                  <a:schemeClr val="bg1"/>
                </a:solidFill>
              </a:rPr>
              <a:t>;</a:t>
            </a:r>
            <a:br>
              <a:rPr lang="en-US" sz="1800" dirty="0">
                <a:solidFill>
                  <a:schemeClr val="bg1"/>
                </a:solidFill>
              </a:rPr>
            </a:b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- </a:t>
            </a:r>
            <a:r>
              <a:rPr lang="en-US" sz="1800" dirty="0" err="1">
                <a:solidFill>
                  <a:schemeClr val="bg1"/>
                </a:solidFill>
              </a:rPr>
              <a:t>возможность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работы</a:t>
            </a:r>
            <a:r>
              <a:rPr lang="en-US" sz="1800" dirty="0">
                <a:solidFill>
                  <a:schemeClr val="bg1"/>
                </a:solidFill>
              </a:rPr>
              <a:t> в </a:t>
            </a:r>
            <a:r>
              <a:rPr lang="en-US" sz="1800" dirty="0" err="1">
                <a:solidFill>
                  <a:schemeClr val="bg1"/>
                </a:solidFill>
              </a:rPr>
              <a:t>ручном</a:t>
            </a:r>
            <a:r>
              <a:rPr lang="en-US" sz="1800" dirty="0">
                <a:solidFill>
                  <a:schemeClr val="bg1"/>
                </a:solidFill>
              </a:rPr>
              <a:t> и </a:t>
            </a:r>
            <a:r>
              <a:rPr lang="en-US" sz="1800" dirty="0" err="1">
                <a:solidFill>
                  <a:schemeClr val="bg1"/>
                </a:solidFill>
              </a:rPr>
              <a:t>автоматическом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режиме</a:t>
            </a:r>
            <a:r>
              <a:rPr lang="en-US" sz="1800" dirty="0">
                <a:solidFill>
                  <a:schemeClr val="bg1"/>
                </a:solidFill>
              </a:rPr>
              <a:t>;</a:t>
            </a:r>
            <a:br>
              <a:rPr lang="en-US" sz="1800" dirty="0">
                <a:solidFill>
                  <a:schemeClr val="bg1"/>
                </a:solidFill>
              </a:rPr>
            </a:b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- </a:t>
            </a:r>
            <a:r>
              <a:rPr lang="en-US" sz="1800" dirty="0" err="1">
                <a:solidFill>
                  <a:schemeClr val="bg1"/>
                </a:solidFill>
              </a:rPr>
              <a:t>возможность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перемещения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пуансона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по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преднабору</a:t>
            </a:r>
            <a:r>
              <a:rPr lang="en-US" sz="1800" dirty="0">
                <a:solidFill>
                  <a:schemeClr val="bg1"/>
                </a:solidFill>
              </a:rPr>
              <a:t> с </a:t>
            </a:r>
            <a:r>
              <a:rPr lang="en-US" sz="1800" dirty="0" err="1">
                <a:solidFill>
                  <a:schemeClr val="bg1"/>
                </a:solidFill>
              </a:rPr>
              <a:t>точностью</a:t>
            </a:r>
            <a:r>
              <a:rPr lang="en-US" sz="1800" dirty="0">
                <a:solidFill>
                  <a:schemeClr val="bg1"/>
                </a:solidFill>
              </a:rPr>
              <a:t> 0,1 </a:t>
            </a:r>
            <a:r>
              <a:rPr lang="en-US" sz="1800" dirty="0" err="1">
                <a:solidFill>
                  <a:schemeClr val="bg1"/>
                </a:solidFill>
              </a:rPr>
              <a:t>мм</a:t>
            </a:r>
            <a:br>
              <a:rPr lang="en-US" sz="1800" u="sng" dirty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077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b="1" dirty="0" err="1">
                <a:solidFill>
                  <a:srgbClr val="FFFFFF"/>
                </a:solidFill>
              </a:rPr>
              <a:t>Стенд</a:t>
            </a:r>
            <a:r>
              <a:rPr lang="en-US" sz="3800" b="1" dirty="0">
                <a:solidFill>
                  <a:srgbClr val="FFFFFF"/>
                </a:solidFill>
              </a:rPr>
              <a:t> </a:t>
            </a:r>
            <a:r>
              <a:rPr lang="en-US" sz="3800" b="1" dirty="0" err="1">
                <a:solidFill>
                  <a:srgbClr val="FFFFFF"/>
                </a:solidFill>
              </a:rPr>
              <a:t>испытательный</a:t>
            </a:r>
            <a:r>
              <a:rPr lang="en-US" sz="3800" b="1" dirty="0">
                <a:solidFill>
                  <a:srgbClr val="FFFFFF"/>
                </a:solidFill>
              </a:rPr>
              <a:t> </a:t>
            </a:r>
            <a:r>
              <a:rPr lang="en-US" sz="3800" b="1" dirty="0" err="1">
                <a:solidFill>
                  <a:srgbClr val="FFFFFF"/>
                </a:solidFill>
              </a:rPr>
              <a:t>изготовление</a:t>
            </a:r>
            <a:r>
              <a:rPr lang="en-US" sz="3800" b="1" dirty="0">
                <a:solidFill>
                  <a:srgbClr val="FFFFFF"/>
                </a:solidFill>
              </a:rPr>
              <a:t> </a:t>
            </a:r>
            <a:r>
              <a:rPr lang="en-US" sz="3800" b="1" dirty="0" err="1">
                <a:solidFill>
                  <a:srgbClr val="FFFFFF"/>
                </a:solidFill>
              </a:rPr>
              <a:t>насосной</a:t>
            </a:r>
            <a:r>
              <a:rPr lang="en-US" sz="3800" b="1" dirty="0">
                <a:solidFill>
                  <a:srgbClr val="FFFFFF"/>
                </a:solidFill>
              </a:rPr>
              <a:t> </a:t>
            </a:r>
            <a:r>
              <a:rPr lang="en-US" sz="3800" b="1" dirty="0" err="1">
                <a:solidFill>
                  <a:srgbClr val="FFFFFF"/>
                </a:solidFill>
              </a:rPr>
              <a:t>станции</a:t>
            </a:r>
            <a:r>
              <a:rPr lang="en-US" sz="3800" b="1" dirty="0">
                <a:solidFill>
                  <a:srgbClr val="FFFFFF"/>
                </a:solidFill>
              </a:rPr>
              <a:t>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61" y="2426818"/>
            <a:ext cx="5266728" cy="399763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0923" b="-886"/>
          <a:stretch/>
        </p:blipFill>
        <p:spPr>
          <a:xfrm>
            <a:off x="6819919" y="2426818"/>
            <a:ext cx="4706225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637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55006F82-50D2-401C-BE85-FFEA1C196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2034F32-09B4-47B4-B550-1F1CE3D53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E281959-4C2A-43BA-8C83-11E748D31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85BD03E-6111-486E-A44E-13DE7D69D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AEAC14A-07C6-4D53-B462-9F09A96B7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EE382AD-4EFB-4F1D-87D8-BBAFF1A14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F9C3030-DD76-46ED-8C3D-5E6B155D7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774AC63-66CE-4E5C-9DAF-71E4E0C042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74276B0-1AE1-4BAA-A117-B59701260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8846" y="630935"/>
            <a:ext cx="5867716" cy="2935878"/>
          </a:xfrm>
          <a:noFill/>
        </p:spPr>
        <p:txBody>
          <a:bodyPr anchor="b">
            <a:normAutofit/>
          </a:bodyPr>
          <a:lstStyle/>
          <a:p>
            <a:r>
              <a:rPr lang="ru-RU" sz="3700" b="1">
                <a:solidFill>
                  <a:schemeClr val="bg1"/>
                </a:solidFill>
              </a:rPr>
              <a:t>Изготовление каплицы мемориального комплекса </a:t>
            </a:r>
            <a:br>
              <a:rPr lang="ru-RU" sz="3700" b="1">
                <a:solidFill>
                  <a:schemeClr val="bg1"/>
                </a:solidFill>
              </a:rPr>
            </a:br>
            <a:r>
              <a:rPr lang="ru-RU" sz="3700" b="1">
                <a:solidFill>
                  <a:schemeClr val="bg1"/>
                </a:solidFill>
              </a:rPr>
              <a:t>«Урочище Пески» в </a:t>
            </a:r>
            <a:br>
              <a:rPr lang="ru-RU" sz="3700" b="1">
                <a:solidFill>
                  <a:schemeClr val="bg1"/>
                </a:solidFill>
              </a:rPr>
            </a:br>
            <a:r>
              <a:rPr lang="ru-RU" sz="3700" b="1">
                <a:solidFill>
                  <a:schemeClr val="bg1"/>
                </a:solidFill>
              </a:rPr>
              <a:t>г. Полоцк </a:t>
            </a:r>
            <a:br>
              <a:rPr lang="ru-RU" sz="3700" b="1">
                <a:solidFill>
                  <a:schemeClr val="bg1"/>
                </a:solidFill>
              </a:rPr>
            </a:br>
            <a:endParaRPr lang="ru-RU" sz="3700" b="1">
              <a:solidFill>
                <a:schemeClr val="bg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FCECCE4-3046-4A76-B4C0-767A6251C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6F309B0-04E5-4883-9605-1364452C6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11AE0B5-579B-4455-9159-4E4F0A8CCE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D011DD2-D339-42A2-B916-5E9494D4A4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E43332E-2051-4B76-BC37-83CA62919D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B80359C-87A2-4B25-838D-8F833616F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096F20E2-F42F-4B71-8BC5-478533FE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4039184-A11C-46AE-854D-8B2294436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D2F1956-BECA-4651-82AD-00D7D7F59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3F1C39C-42B5-430D-84F0-7018DD01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A7D71D2-799A-4C6D-AD0E-D7BCF15E9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C9B72C0-DA11-4A2F-BADC-5BD946CFD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Объект 4"/>
          <p:cNvPicPr>
            <a:picLocks noChangeAspect="1"/>
          </p:cNvPicPr>
          <p:nvPr/>
        </p:nvPicPr>
        <p:blipFill rotWithShape="1">
          <a:blip r:embed="rId2"/>
          <a:srcRect t="5190"/>
          <a:stretch/>
        </p:blipFill>
        <p:spPr>
          <a:xfrm>
            <a:off x="695408" y="706170"/>
            <a:ext cx="4024499" cy="5431517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2219C598-7B69-490E-97B6-4E4DC4964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562055" y="850149"/>
            <a:ext cx="304800" cy="429768"/>
            <a:chOff x="215328" y="-46937"/>
            <a:chExt cx="304800" cy="2773841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F504F69-53C8-4088-9C6A-56FFDA331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5EDE870-C63A-4D06-A144-9652B7D89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CB714C2-8F44-4A42-BA66-2516AFA81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844F522-4E10-42B1-840D-5959A9639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CA41EF2-6FB4-8B30-F34F-70782704A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8846" y="3952890"/>
            <a:ext cx="5867720" cy="2305002"/>
          </a:xfrm>
          <a:noFill/>
        </p:spPr>
        <p:txBody>
          <a:bodyPr anchor="t">
            <a:normAutofit/>
          </a:bodyPr>
          <a:lstStyle/>
          <a:p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663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6">
            <a:extLst>
              <a:ext uri="{FF2B5EF4-FFF2-40B4-BE49-F238E27FC236}">
                <a16:creationId xmlns:a16="http://schemas.microsoft.com/office/drawing/2014/main" id="{A61E7EDE-CB4A-402F-B0FB-8640C3589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6C2BBEB8-4077-499F-80FD-AA9827A8D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395" y="608243"/>
            <a:ext cx="3380205" cy="54450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6791" y="1005303"/>
            <a:ext cx="2032490" cy="44273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Основные потребители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4991" y="1005303"/>
            <a:ext cx="6715215" cy="48975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900" dirty="0"/>
              <a:t>ОАО «</a:t>
            </a:r>
            <a:r>
              <a:rPr lang="en-US" sz="1900" dirty="0" err="1"/>
              <a:t>Полоцк-Стекловолокно</a:t>
            </a:r>
            <a:r>
              <a:rPr lang="en-US" sz="1900" dirty="0"/>
              <a:t>»</a:t>
            </a:r>
          </a:p>
          <a:p>
            <a:pPr lvl="0" indent="-228600" algn="l">
              <a:buFont typeface="Arial" panose="020B0604020202020204" pitchFamily="34" charset="0"/>
              <a:buChar char="•"/>
            </a:pPr>
            <a:r>
              <a:rPr lang="en-US" sz="1900" dirty="0"/>
              <a:t>ОАО «</a:t>
            </a:r>
            <a:r>
              <a:rPr lang="en-US" sz="1900" dirty="0" err="1"/>
              <a:t>Могилевхимволокно</a:t>
            </a:r>
            <a:r>
              <a:rPr lang="en-US" sz="1900" dirty="0"/>
              <a:t>»</a:t>
            </a:r>
          </a:p>
          <a:p>
            <a:pPr lvl="0" indent="-228600" algn="l">
              <a:buFont typeface="Arial" panose="020B0604020202020204" pitchFamily="34" charset="0"/>
              <a:buChar char="•"/>
            </a:pPr>
            <a:r>
              <a:rPr lang="en-US" sz="1900" dirty="0"/>
              <a:t>ОАО «</a:t>
            </a:r>
            <a:r>
              <a:rPr lang="en-US" sz="1900" dirty="0" err="1"/>
              <a:t>Гомельхимторг</a:t>
            </a:r>
            <a:r>
              <a:rPr lang="en-US" sz="1900" dirty="0"/>
              <a:t>»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900" dirty="0"/>
              <a:t>ООО «</a:t>
            </a:r>
            <a:r>
              <a:rPr lang="en-US" sz="1900" dirty="0" err="1"/>
              <a:t>ЭддиТек</a:t>
            </a:r>
            <a:r>
              <a:rPr lang="en-US" sz="1900" dirty="0"/>
              <a:t>»  (СООО «ЛЛК Нафтан»)</a:t>
            </a:r>
          </a:p>
          <a:p>
            <a:pPr lvl="0" indent="-228600" algn="l">
              <a:buFont typeface="Arial" panose="020B0604020202020204" pitchFamily="34" charset="0"/>
              <a:buChar char="•"/>
            </a:pPr>
            <a:r>
              <a:rPr lang="en-US" sz="1900" dirty="0"/>
              <a:t>УП «Нафтан-</a:t>
            </a:r>
            <a:r>
              <a:rPr lang="en-US" sz="1900" dirty="0" err="1"/>
              <a:t>Сервис</a:t>
            </a:r>
            <a:r>
              <a:rPr lang="en-US" sz="1900" dirty="0"/>
              <a:t>»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900" dirty="0"/>
              <a:t>ООО «ПОЛСПО» </a:t>
            </a:r>
          </a:p>
          <a:p>
            <a:pPr lvl="0" indent="-228600" algn="l">
              <a:buFont typeface="Arial" panose="020B0604020202020204" pitchFamily="34" charset="0"/>
              <a:buChar char="•"/>
            </a:pPr>
            <a:r>
              <a:rPr lang="en-US" sz="1900" dirty="0"/>
              <a:t>ОАО «</a:t>
            </a:r>
            <a:r>
              <a:rPr lang="en-US" sz="1900" dirty="0" err="1"/>
              <a:t>Беларуськалий</a:t>
            </a:r>
            <a:r>
              <a:rPr lang="en-US" sz="1900" dirty="0"/>
              <a:t>»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900" dirty="0"/>
              <a:t>«</a:t>
            </a:r>
            <a:r>
              <a:rPr lang="en-US" sz="1900" dirty="0" err="1"/>
              <a:t>Завод</a:t>
            </a:r>
            <a:r>
              <a:rPr lang="en-US" sz="1900" dirty="0"/>
              <a:t> </a:t>
            </a:r>
            <a:r>
              <a:rPr lang="en-US" sz="1900" dirty="0" err="1"/>
              <a:t>горно-шахтного</a:t>
            </a:r>
            <a:r>
              <a:rPr lang="en-US" sz="1900" dirty="0"/>
              <a:t> </a:t>
            </a:r>
            <a:r>
              <a:rPr lang="en-US" sz="1900" dirty="0" err="1"/>
              <a:t>оборудования</a:t>
            </a:r>
            <a:r>
              <a:rPr lang="en-US" sz="1900" dirty="0"/>
              <a:t>»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900" dirty="0"/>
              <a:t>ДПУ «</a:t>
            </a:r>
            <a:r>
              <a:rPr lang="en-US" sz="1900" dirty="0" err="1"/>
              <a:t>Уречский</a:t>
            </a:r>
            <a:r>
              <a:rPr lang="en-US" sz="1900" dirty="0"/>
              <a:t> </a:t>
            </a:r>
            <a:r>
              <a:rPr lang="en-US" sz="1900" dirty="0" err="1"/>
              <a:t>механический</a:t>
            </a:r>
            <a:r>
              <a:rPr lang="en-US" sz="1900" dirty="0"/>
              <a:t> </a:t>
            </a:r>
            <a:r>
              <a:rPr lang="en-US" sz="1900" dirty="0" err="1"/>
              <a:t>завод</a:t>
            </a:r>
            <a:r>
              <a:rPr lang="en-US" sz="1900" dirty="0"/>
              <a:t>»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900" dirty="0"/>
              <a:t>ОАО «</a:t>
            </a:r>
            <a:r>
              <a:rPr lang="en-US" sz="1900" dirty="0" err="1"/>
              <a:t>Измеритель</a:t>
            </a:r>
            <a:r>
              <a:rPr lang="en-US" sz="1900" dirty="0"/>
              <a:t>»</a:t>
            </a:r>
          </a:p>
          <a:p>
            <a:pPr lvl="0" indent="-228600" algn="l">
              <a:buFont typeface="Arial" panose="020B0604020202020204" pitchFamily="34" charset="0"/>
              <a:buChar char="•"/>
            </a:pPr>
            <a:r>
              <a:rPr lang="en-US" sz="1900" dirty="0"/>
              <a:t>ОАО «</a:t>
            </a:r>
            <a:r>
              <a:rPr lang="en-US" sz="1900" dirty="0" err="1"/>
              <a:t>Обольский</a:t>
            </a:r>
            <a:r>
              <a:rPr lang="en-US" sz="1900" dirty="0"/>
              <a:t> </a:t>
            </a:r>
            <a:r>
              <a:rPr lang="en-US" sz="1900" dirty="0" err="1"/>
              <a:t>керамический</a:t>
            </a:r>
            <a:r>
              <a:rPr lang="en-US" sz="1900" dirty="0"/>
              <a:t> </a:t>
            </a:r>
            <a:r>
              <a:rPr lang="en-US" sz="1900" dirty="0" err="1"/>
              <a:t>завод</a:t>
            </a:r>
            <a:r>
              <a:rPr lang="en-US" sz="1900" dirty="0"/>
              <a:t>»</a:t>
            </a: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6F3B7728-0C26-4662-B285-85C645523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53319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28C367AD-9838-470A-87EF-678609CC8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770606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CF1642-4E76-4223-A010-6334380A2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236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2737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Контактная информация</a:t>
            </a: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директор Плетенёв Илья Викторович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ngpovip@mail.ru</a:t>
            </a: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80214 508030</a:t>
            </a:r>
          </a:p>
          <a:p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+375 33 699 9172 </a:t>
            </a:r>
          </a:p>
          <a:p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1232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1411666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6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174819"/>
            <a:ext cx="4375151" cy="1661687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5600" dirty="0" err="1">
                <a:solidFill>
                  <a:schemeClr val="bg1"/>
                </a:solidFill>
              </a:rPr>
              <a:t>Направления</a:t>
            </a:r>
            <a:r>
              <a:rPr lang="en-US" sz="5600" dirty="0">
                <a:solidFill>
                  <a:schemeClr val="bg1"/>
                </a:solidFill>
              </a:rPr>
              <a:t> </a:t>
            </a:r>
            <a:r>
              <a:rPr lang="en-US" sz="5600" dirty="0" err="1">
                <a:solidFill>
                  <a:schemeClr val="bg1"/>
                </a:solidFill>
              </a:rPr>
              <a:t>деятельности</a:t>
            </a:r>
            <a:endParaRPr lang="en-US" sz="5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3143" y="3209731"/>
            <a:ext cx="5094513" cy="2798957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Изготовление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запасных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частей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для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оборудования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химической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промышленности</a:t>
            </a:r>
            <a:endParaRPr lang="en-US" dirty="0">
              <a:solidFill>
                <a:schemeClr val="bg1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Изготовление</a:t>
            </a:r>
            <a:r>
              <a:rPr lang="en-US" dirty="0">
                <a:solidFill>
                  <a:schemeClr val="bg1"/>
                </a:solidFill>
              </a:rPr>
              <a:t> и </a:t>
            </a:r>
            <a:r>
              <a:rPr lang="en-US" dirty="0" err="1">
                <a:solidFill>
                  <a:schemeClr val="bg1"/>
                </a:solidFill>
              </a:rPr>
              <a:t>модернизация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прессового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оборудования</a:t>
            </a:r>
            <a:endParaRPr lang="en-US" dirty="0">
              <a:solidFill>
                <a:schemeClr val="bg1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Изготовление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нестандартизированного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оборудования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по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чертежам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заказчика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Закрывается кнопками в маршруте стратегических маршрутов">
            <a:extLst>
              <a:ext uri="{FF2B5EF4-FFF2-40B4-BE49-F238E27FC236}">
                <a16:creationId xmlns:a16="http://schemas.microsoft.com/office/drawing/2014/main" id="{FD77D5D6-4D75-68CE-5DBA-3398FBD4C3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1" r="35557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44" name="Freeform: Shape 38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40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994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5">
            <a:extLst>
              <a:ext uri="{FF2B5EF4-FFF2-40B4-BE49-F238E27FC236}">
                <a16:creationId xmlns:a16="http://schemas.microsoft.com/office/drawing/2014/main" id="{3EDD119B-6BFA-4C3F-90CE-97DAFD604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Термодиффузионное упрочнение</a:t>
            </a:r>
          </a:p>
        </p:txBody>
      </p:sp>
      <p:cxnSp>
        <p:nvCxnSpPr>
          <p:cNvPr id="65" name="Straight Connector 37">
            <a:extLst>
              <a:ext uri="{FF2B5EF4-FFF2-40B4-BE49-F238E27FC236}">
                <a16:creationId xmlns:a16="http://schemas.microsoft.com/office/drawing/2014/main" id="{DC1572D0-F0FD-4D84-8F82-DC59140E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8160" y="2057399"/>
            <a:ext cx="0" cy="2743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7905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Холодильники подфильерные</a:t>
            </a:r>
            <a:b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материал  медь М1</a:t>
            </a:r>
            <a:b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покрытие поверхности термодиффузионное –алитирование и борирование</a:t>
            </a:r>
            <a:b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температура эксплуатации до 650 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6" b="228"/>
          <a:stretch/>
        </p:blipFill>
        <p:spPr>
          <a:xfrm>
            <a:off x="5153822" y="1468751"/>
            <a:ext cx="6553545" cy="392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413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Пресс гидравлический ПГ -400</a:t>
            </a:r>
            <a:br>
              <a:rPr lang="en-US" sz="1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Усилие прессования 400 тонн;</a:t>
            </a:r>
            <a:br>
              <a:rPr lang="en-US" sz="1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Наибольший ход подвижной плиты 500 мм;</a:t>
            </a:r>
            <a:br>
              <a:rPr lang="en-US" sz="1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габариты рабочей зоны 900*1450*800 мм;</a:t>
            </a:r>
            <a:br>
              <a:rPr lang="en-US" sz="1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производительность основного насоса, 50 л/мин;</a:t>
            </a:r>
            <a:br>
              <a:rPr lang="en-US" sz="1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производительность дополнительного насоса, 4л/мин;</a:t>
            </a:r>
            <a:br>
              <a:rPr lang="en-US" sz="1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максимальное рабочее давление масла в гидросистем 25 МПа</a:t>
            </a:r>
            <a:endParaRPr lang="en-US" sz="16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296" y="492573"/>
            <a:ext cx="4410597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005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</a:rPr>
              <a:t>Пресс гидравлический пакетировочный ПГ-10 Б</a:t>
            </a:r>
            <a:br>
              <a:rPr lang="en-US" sz="3000" b="1">
                <a:solidFill>
                  <a:srgbClr val="FFFFFF"/>
                </a:solidFill>
              </a:rPr>
            </a:br>
            <a:endParaRPr lang="en-US" sz="3000" b="1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 descr="Изображение выглядит как внутренний, бензопила, открыть, инструмент&#10;&#10;Автоматически созданное описание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0707" y="2926523"/>
            <a:ext cx="3997637" cy="299822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 descr="Изображение выглядит как стол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070" y="2426818"/>
            <a:ext cx="475992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020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Стенд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для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промывки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опрессовки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отработки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гидравлических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систем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для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работы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с </a:t>
            </a: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изделиями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типа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СУ-27, СУ-30 Су-25, МиГ-29, МИ-8, МИ-24 (и </a:t>
            </a: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их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модификации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</a:t>
            </a:r>
            <a:b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9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" b="7595"/>
          <a:stretch/>
        </p:blipFill>
        <p:spPr>
          <a:xfrm>
            <a:off x="5153822" y="1233436"/>
            <a:ext cx="6553545" cy="43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58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</a:rPr>
              <a:t>Пресс холодного прессования для склейки плитных заготовок</a:t>
            </a:r>
            <a:br>
              <a:rPr lang="en-US" sz="3000">
                <a:solidFill>
                  <a:srgbClr val="FFFFFF"/>
                </a:solidFill>
              </a:rPr>
            </a:br>
            <a:r>
              <a:rPr lang="en-US" sz="3000">
                <a:solidFill>
                  <a:srgbClr val="FFFFFF"/>
                </a:solidFill>
              </a:rPr>
              <a:t>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0" b="1"/>
          <a:stretch/>
        </p:blipFill>
        <p:spPr>
          <a:xfrm rot="5400000">
            <a:off x="1060707" y="2890775"/>
            <a:ext cx="3997637" cy="3069722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25903"/>
          <a:stretch/>
        </p:blipFill>
        <p:spPr>
          <a:xfrm>
            <a:off x="6445073" y="2649975"/>
            <a:ext cx="5455917" cy="355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44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742951"/>
            <a:ext cx="3605115" cy="49625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1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Модернизация</a:t>
            </a:r>
            <a:r>
              <a:rPr lang="en-US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пресса</a:t>
            </a:r>
            <a:r>
              <a:rPr lang="en-US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гидравлического</a:t>
            </a:r>
            <a:r>
              <a:rPr lang="en-US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ДБ -2436 </a:t>
            </a:r>
            <a:br>
              <a:rPr lang="ru-RU" sz="1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Технические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характеристики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после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модернизации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рабочие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усилие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400 т;</a:t>
            </a:r>
            <a:b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точность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позиционирования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пуансона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0.1 </a:t>
            </a: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мм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;</a:t>
            </a:r>
            <a:b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возможность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сохранения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не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менее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10 </a:t>
            </a: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точек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положения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пуансона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с </a:t>
            </a: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последующим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выходом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пресса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эти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точки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автоматическом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режиме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1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69" r="-2" b="16686"/>
          <a:stretch/>
        </p:blipFill>
        <p:spPr>
          <a:xfrm>
            <a:off x="5153822" y="1233426"/>
            <a:ext cx="6553545" cy="439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333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</TotalTime>
  <Words>369</Words>
  <Application>Microsoft Office PowerPoint</Application>
  <PresentationFormat>Широкоэкранный</PresentationFormat>
  <Paragraphs>32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Презентация PowerPoint</vt:lpstr>
      <vt:lpstr>Направления деятельности</vt:lpstr>
      <vt:lpstr>Термодиффузионное упрочнение</vt:lpstr>
      <vt:lpstr>Холодильники подфильерные материал  медь М1  покрытие поверхности термодиффузионное –алитирование и борирование  температура эксплуатации до 650 С</vt:lpstr>
      <vt:lpstr>Пресс гидравлический ПГ -400 - Усилие прессования 400 тонн;  - Наибольший ход подвижной плиты 500 мм;  - габариты рабочей зоны 900*1450*800 мм;  - производительность основного насоса, 50 л/мин;  - производительность дополнительного насоса, 4л/мин;  - максимальное рабочее давление масла в гидросистем 25 МПа</vt:lpstr>
      <vt:lpstr>Пресс гидравлический пакетировочный ПГ-10 Б </vt:lpstr>
      <vt:lpstr>  Стенд для промывки, опрессовки и отработки гидравлических систем для  работы с изделиями типа СУ-27, СУ-30 Су-25, МиГ-29, МИ-8, МИ-24 (и их модификации)         </vt:lpstr>
      <vt:lpstr>Пресс холодного прессования для склейки плитных заготовок  </vt:lpstr>
      <vt:lpstr>  Модернизация пресса гидравлического ДБ -2436   Технические характеристики после модернизации: - рабочие усилие 400 т;  - точность позиционирования пуансона 0.1 мм;  - возможность сохранения не менее 10 точек положения пуансона, с последующим выходом пресса в эти точки в автоматическом режиме.   </vt:lpstr>
      <vt:lpstr>  Пресс листогибочный гидравлический модели И1434А</vt:lpstr>
      <vt:lpstr>Стенд испытательный изготовление насосной станции </vt:lpstr>
      <vt:lpstr>Изготовление каплицы мемориального комплекса  «Урочище Пески» в  г. Полоцк  </vt:lpstr>
      <vt:lpstr>Основные потребители</vt:lpstr>
      <vt:lpstr>Контактная информация  директор Плетенёв Илья Викторович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Малей Елена Борисовна</cp:lastModifiedBy>
  <cp:revision>33</cp:revision>
  <dcterms:created xsi:type="dcterms:W3CDTF">2022-05-04T04:49:45Z</dcterms:created>
  <dcterms:modified xsi:type="dcterms:W3CDTF">2022-05-05T06:52:55Z</dcterms:modified>
</cp:coreProperties>
</file>